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56" r:id="rId2"/>
    <p:sldId id="258" r:id="rId3"/>
    <p:sldId id="257" r:id="rId4"/>
    <p:sldId id="335" r:id="rId5"/>
    <p:sldId id="336" r:id="rId6"/>
    <p:sldId id="313" r:id="rId7"/>
    <p:sldId id="259" r:id="rId8"/>
    <p:sldId id="260" r:id="rId9"/>
    <p:sldId id="261" r:id="rId10"/>
    <p:sldId id="262" r:id="rId11"/>
    <p:sldId id="263" r:id="rId12"/>
    <p:sldId id="264" r:id="rId13"/>
    <p:sldId id="333" r:id="rId14"/>
    <p:sldId id="265" r:id="rId15"/>
    <p:sldId id="266" r:id="rId16"/>
    <p:sldId id="267" r:id="rId17"/>
    <p:sldId id="268" r:id="rId18"/>
    <p:sldId id="337" r:id="rId19"/>
    <p:sldId id="338" r:id="rId20"/>
    <p:sldId id="339" r:id="rId21"/>
    <p:sldId id="330" r:id="rId22"/>
    <p:sldId id="331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314" r:id="rId44"/>
    <p:sldId id="289" r:id="rId45"/>
    <p:sldId id="290" r:id="rId46"/>
    <p:sldId id="315" r:id="rId47"/>
    <p:sldId id="316" r:id="rId48"/>
    <p:sldId id="317" r:id="rId49"/>
    <p:sldId id="318" r:id="rId50"/>
    <p:sldId id="319" r:id="rId51"/>
    <p:sldId id="321" r:id="rId52"/>
    <p:sldId id="322" r:id="rId53"/>
    <p:sldId id="323" r:id="rId54"/>
    <p:sldId id="324" r:id="rId55"/>
    <p:sldId id="325" r:id="rId56"/>
    <p:sldId id="291" r:id="rId57"/>
    <p:sldId id="334" r:id="rId5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jpeg>
</file>

<file path=ppt/media/image108.jpeg>
</file>

<file path=ppt/media/image109.jpeg>
</file>

<file path=ppt/media/image110.jpe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jpeg>
</file>

<file path=ppt/media/image119.png>
</file>

<file path=ppt/media/image120.jpeg>
</file>

<file path=ppt/media/image19.png>
</file>

<file path=ppt/media/image2.jpeg>
</file>

<file path=ppt/media/image25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8.png>
</file>

<file path=ppt/media/image49.png>
</file>

<file path=ppt/media/image5.png>
</file>

<file path=ppt/media/image50.png>
</file>

<file path=ppt/media/image51.GIF>
</file>

<file path=ppt/media/image52.png>
</file>

<file path=ppt/media/image55.png>
</file>

<file path=ppt/media/image56.jpeg>
</file>

<file path=ppt/media/image57.png>
</file>

<file path=ppt/media/image59.jpeg>
</file>

<file path=ppt/media/image6.png>
</file>

<file path=ppt/media/image7.png>
</file>

<file path=ppt/media/image8.jpeg>
</file>

<file path=ppt/media/image80.png>
</file>

<file path=ppt/media/image81.png>
</file>

<file path=ppt/media/image82.png>
</file>

<file path=ppt/media/image87.GIF>
</file>

<file path=ppt/media/image88.GIF>
</file>

<file path=ppt/media/image9.png>
</file>

<file path=ppt/media/image90.png>
</file>

<file path=ppt/media/image91.png>
</file>

<file path=ppt/media/image92.png>
</file>

<file path=ppt/media/image93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8B8D94-1072-405E-9680-E22149115900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7986D-C0B0-4575-A629-53FA4D108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590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2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0.png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22.emf"/><Relationship Id="rId7" Type="http://schemas.openxmlformats.org/officeDocument/2006/relationships/image" Target="../media/image47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44.emf"/><Relationship Id="rId4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GI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emf"/><Relationship Id="rId5" Type="http://schemas.openxmlformats.org/officeDocument/2006/relationships/image" Target="../media/image65.emf"/><Relationship Id="rId4" Type="http://schemas.openxmlformats.org/officeDocument/2006/relationships/image" Target="../media/image70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image" Target="../media/image73.emf"/><Relationship Id="rId7" Type="http://schemas.openxmlformats.org/officeDocument/2006/relationships/image" Target="../media/image77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Relationship Id="rId9" Type="http://schemas.openxmlformats.org/officeDocument/2006/relationships/image" Target="../media/image7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png"/><Relationship Id="rId4" Type="http://schemas.openxmlformats.org/officeDocument/2006/relationships/image" Target="../media/image7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GIF"/><Relationship Id="rId2" Type="http://schemas.openxmlformats.org/officeDocument/2006/relationships/image" Target="../media/image8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GI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5" Type="http://schemas.openxmlformats.org/officeDocument/2006/relationships/image" Target="../media/image23.emf"/><Relationship Id="rId4" Type="http://schemas.openxmlformats.org/officeDocument/2006/relationships/image" Target="../media/image9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jpeg"/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22.emf"/><Relationship Id="rId7" Type="http://schemas.openxmlformats.org/officeDocument/2006/relationships/image" Target="../media/image47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44.emf"/><Relationship Id="rId10" Type="http://schemas.openxmlformats.org/officeDocument/2006/relationships/image" Target="../media/image86.emf"/><Relationship Id="rId4" Type="http://schemas.openxmlformats.org/officeDocument/2006/relationships/image" Target="../media/image26.emf"/><Relationship Id="rId9" Type="http://schemas.openxmlformats.org/officeDocument/2006/relationships/image" Target="../media/image8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jpeg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冷冻电镜三维成像原理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7759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dirty="0" smtClean="0"/>
              <a:t>电子枪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651" y="2019882"/>
            <a:ext cx="3938909" cy="334044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44" y="1562872"/>
            <a:ext cx="3712207" cy="464618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36451" y="6228100"/>
            <a:ext cx="1880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热阴极电子枪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717702" y="6205242"/>
            <a:ext cx="1880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场发射电子枪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5385219" y="3657002"/>
            <a:ext cx="1212674" cy="187047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832426" y="5591600"/>
            <a:ext cx="115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牵引电压</a:t>
            </a:r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6828640" y="3655831"/>
            <a:ext cx="355213" cy="187164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49075" y="5595561"/>
            <a:ext cx="115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加速</a:t>
            </a:r>
            <a:r>
              <a:rPr lang="zh-CN" altLang="en-US" dirty="0" smtClean="0"/>
              <a:t>电压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7665724" y="5302348"/>
            <a:ext cx="4420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电流密度、发散角、束斑大小、能量散度（</a:t>
            </a:r>
            <a:r>
              <a:rPr lang="en-US" altLang="zh-CN" dirty="0" smtClean="0"/>
              <a:t>1.5eV vs 0.25eV</a:t>
            </a:r>
            <a:r>
              <a:rPr lang="zh-CN" altLang="en-US" dirty="0" smtClean="0"/>
              <a:t>）、相干性、等诸多性能指标上，场发射电子枪均优于热阴极电子枪，成为高分辨率电镜标配。</a:t>
            </a:r>
            <a:endParaRPr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168150" y="2033680"/>
            <a:ext cx="3276600" cy="2592634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 flipV="1">
            <a:off x="5802105" y="2919711"/>
            <a:ext cx="2614308" cy="1704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72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聚焦电子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磁透镜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603" t="3698" r="67857" b="75484"/>
          <a:stretch>
            <a:fillRect/>
          </a:stretch>
        </p:blipFill>
        <p:spPr>
          <a:xfrm>
            <a:off x="671050" y="1894683"/>
            <a:ext cx="2131257" cy="107171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58332" t="4412" r="18017" b="36823"/>
          <a:stretch>
            <a:fillRect/>
          </a:stretch>
        </p:blipFill>
        <p:spPr>
          <a:xfrm>
            <a:off x="8812404" y="1527685"/>
            <a:ext cx="3015803" cy="49168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11471" t="18345" r="51615" b="44529"/>
          <a:stretch>
            <a:fillRect/>
          </a:stretch>
        </p:blipFill>
        <p:spPr>
          <a:xfrm>
            <a:off x="3726425" y="2121027"/>
            <a:ext cx="4886631" cy="32247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49037" t="15954" r="18679" b="50720"/>
          <a:stretch>
            <a:fillRect/>
          </a:stretch>
        </p:blipFill>
        <p:spPr>
          <a:xfrm>
            <a:off x="275385" y="3338838"/>
            <a:ext cx="2922588" cy="200696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50834" y="5591480"/>
            <a:ext cx="171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</a:t>
            </a:r>
            <a:r>
              <a:rPr lang="zh-CN" altLang="en-US" dirty="0" smtClean="0"/>
              <a:t>子在磁透镜中的运动轨迹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84967" y="5591479"/>
            <a:ext cx="171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</a:t>
            </a:r>
            <a:r>
              <a:rPr lang="zh-CN" altLang="en-US" dirty="0" smtClean="0"/>
              <a:t>子在磁场中的运动轨迹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029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聚焦入射电子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聚</a:t>
            </a:r>
            <a:r>
              <a:rPr lang="zh-CN" altLang="en-US" dirty="0"/>
              <a:t>光镜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1202637" y="1392629"/>
            <a:ext cx="4136208" cy="5004419"/>
          </a:xfrm>
          <a:prstGeom prst="rect">
            <a:avLst/>
          </a:prstGeom>
        </p:spPr>
      </p:pic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5708691" y="5129048"/>
            <a:ext cx="5787866" cy="1561807"/>
          </a:xfrm>
        </p:spPr>
        <p:txBody>
          <a:bodyPr vert="horz" lIns="91440" tIns="45720" rIns="91440" bIns="45720" rtlCol="0">
            <a:noAutofit/>
          </a:bodyPr>
          <a:lstStyle/>
          <a:p>
            <a:pPr marL="0" lvl="0" indent="0">
              <a:spcBef>
                <a:spcPct val="20000"/>
              </a:spcBef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latin typeface="+mn-ea"/>
              </a:rPr>
              <a:t>C1</a:t>
            </a:r>
            <a:r>
              <a:rPr lang="zh-CN" altLang="en-US" sz="1800" dirty="0">
                <a:solidFill>
                  <a:srgbClr val="FF0000"/>
                </a:solidFill>
                <a:latin typeface="+mn-ea"/>
              </a:rPr>
              <a:t>：</a:t>
            </a:r>
            <a:r>
              <a:rPr lang="zh-CN" altLang="en-US" sz="1800" dirty="0">
                <a:latin typeface="+mn-ea"/>
              </a:rPr>
              <a:t>强聚焦，得到灯丝的缩小像，提高光源空间相干性</a:t>
            </a:r>
          </a:p>
          <a:p>
            <a:pPr marL="0" lvl="0" indent="0">
              <a:spcBef>
                <a:spcPct val="20000"/>
              </a:spcBef>
              <a:buNone/>
              <a:defRPr/>
            </a:pPr>
            <a:r>
              <a:rPr lang="zh-CN" altLang="en-US" sz="1800" dirty="0">
                <a:latin typeface="+mn-ea"/>
              </a:rPr>
              <a:t>         </a:t>
            </a:r>
            <a:r>
              <a:rPr lang="en-US" altLang="zh-CN" sz="1800" dirty="0">
                <a:latin typeface="+mn-ea"/>
              </a:rPr>
              <a:t>spot size</a:t>
            </a:r>
          </a:p>
          <a:p>
            <a:pPr marL="0" lvl="0" indent="0">
              <a:spcBef>
                <a:spcPct val="20000"/>
              </a:spcBef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latin typeface="+mn-ea"/>
              </a:rPr>
              <a:t>C2</a:t>
            </a:r>
            <a:r>
              <a:rPr lang="zh-CN" altLang="en-US" sz="1800" dirty="0">
                <a:solidFill>
                  <a:srgbClr val="FF0000"/>
                </a:solidFill>
                <a:latin typeface="+mn-ea"/>
              </a:rPr>
              <a:t>：</a:t>
            </a:r>
            <a:r>
              <a:rPr lang="zh-CN" altLang="en-US" sz="1800" dirty="0">
                <a:latin typeface="+mn-ea"/>
              </a:rPr>
              <a:t>弱聚焦，改变</a:t>
            </a:r>
            <a:r>
              <a:rPr lang="en-US" altLang="zh-CN" sz="1800" dirty="0">
                <a:latin typeface="+mn-ea"/>
              </a:rPr>
              <a:t>C2</a:t>
            </a:r>
            <a:r>
              <a:rPr lang="zh-CN" altLang="en-US" sz="1800" dirty="0">
                <a:latin typeface="+mn-ea"/>
              </a:rPr>
              <a:t>电流用以改变束斑大小，</a:t>
            </a:r>
            <a:r>
              <a:rPr lang="en-US" altLang="zh-CN" sz="1800" dirty="0">
                <a:latin typeface="+mn-ea"/>
              </a:rPr>
              <a:t>C2</a:t>
            </a:r>
            <a:r>
              <a:rPr lang="zh-CN" altLang="en-US" sz="1800" dirty="0">
                <a:latin typeface="+mn-ea"/>
              </a:rPr>
              <a:t>光</a:t>
            </a:r>
            <a:r>
              <a:rPr lang="zh-CN" altLang="en-US" sz="1800" dirty="0" smtClean="0">
                <a:latin typeface="+mn-ea"/>
              </a:rPr>
              <a:t>阑</a:t>
            </a:r>
            <a:endParaRPr lang="zh-CN" altLang="en-US" sz="1800" dirty="0">
              <a:solidFill>
                <a:srgbClr val="FF0000"/>
              </a:solidFill>
              <a:latin typeface="+mn-ea"/>
            </a:endParaRPr>
          </a:p>
          <a:p>
            <a:pPr marL="0" lvl="0" indent="0">
              <a:spcBef>
                <a:spcPct val="20000"/>
              </a:spcBef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latin typeface="+mn-ea"/>
              </a:rPr>
              <a:t>C3</a:t>
            </a:r>
            <a:r>
              <a:rPr lang="zh-CN" altLang="en-US" sz="1800" dirty="0">
                <a:solidFill>
                  <a:srgbClr val="FF0000"/>
                </a:solidFill>
                <a:latin typeface="+mn-ea"/>
              </a:rPr>
              <a:t>：</a:t>
            </a:r>
            <a:r>
              <a:rPr lang="zh-CN" altLang="en-US" sz="1800" dirty="0">
                <a:latin typeface="+mn-ea"/>
              </a:rPr>
              <a:t>将</a:t>
            </a:r>
            <a:r>
              <a:rPr lang="en-US" altLang="zh-CN" sz="1800" dirty="0">
                <a:latin typeface="+mn-ea"/>
              </a:rPr>
              <a:t>C2</a:t>
            </a:r>
            <a:r>
              <a:rPr lang="zh-CN" altLang="en-US" sz="1800" dirty="0">
                <a:latin typeface="+mn-ea"/>
              </a:rPr>
              <a:t>的像放在</a:t>
            </a:r>
            <a:r>
              <a:rPr lang="en-US" altLang="zh-CN" sz="1800" dirty="0">
                <a:latin typeface="+mn-ea"/>
              </a:rPr>
              <a:t>C3</a:t>
            </a:r>
            <a:r>
              <a:rPr lang="zh-CN" altLang="en-US" sz="1800" dirty="0">
                <a:latin typeface="+mn-ea"/>
              </a:rPr>
              <a:t>的前焦面上得到不同束斑大小的</a:t>
            </a:r>
          </a:p>
          <a:p>
            <a:pPr marL="0" lvl="0" indent="0">
              <a:spcBef>
                <a:spcPct val="20000"/>
              </a:spcBef>
              <a:buNone/>
              <a:defRPr/>
            </a:pPr>
            <a:r>
              <a:rPr lang="zh-CN" altLang="en-US" sz="1800" dirty="0">
                <a:latin typeface="+mn-ea"/>
              </a:rPr>
              <a:t>         平行光照明</a:t>
            </a:r>
            <a:r>
              <a:rPr lang="en-US" altLang="zh-CN" sz="1800" dirty="0">
                <a:latin typeface="+mn-ea"/>
              </a:rPr>
              <a:t>(Titan </a:t>
            </a:r>
            <a:r>
              <a:rPr lang="en-US" altLang="zh-CN" sz="1800" dirty="0" err="1">
                <a:latin typeface="+mn-ea"/>
              </a:rPr>
              <a:t>Krios</a:t>
            </a:r>
            <a:r>
              <a:rPr lang="en-US" altLang="zh-CN" sz="1800" dirty="0">
                <a:latin typeface="+mn-ea"/>
              </a:rPr>
              <a:t>)</a:t>
            </a:r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4336026" y="1559286"/>
            <a:ext cx="1533832" cy="44649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4336026" y="3077501"/>
            <a:ext cx="1253101" cy="892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5547525" y="3188177"/>
            <a:ext cx="322333" cy="14133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487" y="1523544"/>
            <a:ext cx="5235575" cy="3454400"/>
          </a:xfrm>
          <a:prstGeom prst="rect">
            <a:avLst/>
          </a:prstGeom>
          <a:noFill/>
          <a:ln w="9525">
            <a:noFill/>
            <a:miter/>
          </a:ln>
        </p:spPr>
      </p:pic>
    </p:spTree>
    <p:extLst>
      <p:ext uri="{BB962C8B-B14F-4D97-AF65-F5344CB8AC3E}">
        <p14:creationId xmlns:p14="http://schemas.microsoft.com/office/powerpoint/2010/main" val="225709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课程内容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冷冻制样</a:t>
            </a:r>
            <a:endParaRPr lang="en-US" altLang="zh-CN" dirty="0" smtClean="0"/>
          </a:p>
          <a:p>
            <a:r>
              <a:rPr lang="zh-CN" altLang="en-US" dirty="0" smtClean="0"/>
              <a:t>电</a:t>
            </a:r>
            <a:r>
              <a:rPr lang="zh-CN" altLang="en-US" dirty="0"/>
              <a:t>子显微镜的基本构造</a:t>
            </a:r>
            <a:endParaRPr lang="en-US" altLang="zh-CN" dirty="0"/>
          </a:p>
          <a:p>
            <a:r>
              <a:rPr lang="zh-CN" altLang="en-US" dirty="0" smtClean="0">
                <a:solidFill>
                  <a:srgbClr val="FF0000"/>
                </a:solidFill>
              </a:rPr>
              <a:t>电</a:t>
            </a:r>
            <a:r>
              <a:rPr lang="zh-CN" altLang="en-US" dirty="0">
                <a:solidFill>
                  <a:srgbClr val="FF0000"/>
                </a:solidFill>
              </a:rPr>
              <a:t>子的几何光学与成像原</a:t>
            </a:r>
            <a:r>
              <a:rPr lang="zh-CN" altLang="en-US" dirty="0" smtClean="0">
                <a:solidFill>
                  <a:srgbClr val="FF0000"/>
                </a:solidFill>
              </a:rPr>
              <a:t>理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5673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电子与样品的相互作用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1233086" y="1539535"/>
            <a:ext cx="4136208" cy="50044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73" y="593864"/>
            <a:ext cx="3662421" cy="2906421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/>
        </p:nvCxnSpPr>
        <p:spPr>
          <a:xfrm flipV="1">
            <a:off x="3844413" y="1726430"/>
            <a:ext cx="3470787" cy="17738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926567" y="3404859"/>
            <a:ext cx="3004901" cy="3734237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>
            <a:off x="3844413" y="3536027"/>
            <a:ext cx="3539613" cy="20388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547167" y="2668236"/>
            <a:ext cx="93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粒子性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5547167" y="4163613"/>
            <a:ext cx="93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波动性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7678994" y="2852902"/>
            <a:ext cx="943896" cy="84402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00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49469" y="-327584"/>
            <a:ext cx="3004901" cy="37342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相位</a:t>
            </a:r>
            <a:r>
              <a:rPr lang="zh-CN" altLang="en-US" dirty="0" smtClean="0"/>
              <a:t>栅近似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b="19130"/>
          <a:stretch>
            <a:fillRect/>
          </a:stretch>
        </p:blipFill>
        <p:spPr>
          <a:xfrm>
            <a:off x="1233086" y="1539535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3844413" y="3441290"/>
            <a:ext cx="2723535" cy="947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072141" y="3046860"/>
            <a:ext cx="1816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被样品原子调制的电子波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9336458" y="3041985"/>
            <a:ext cx="1231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直接透射的电子波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3" idx="0"/>
          </p:cNvCxnSpPr>
          <p:nvPr/>
        </p:nvCxnSpPr>
        <p:spPr>
          <a:xfrm flipV="1">
            <a:off x="7980621" y="2780566"/>
            <a:ext cx="697932" cy="26629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4" idx="0"/>
          </p:cNvCxnSpPr>
          <p:nvPr/>
        </p:nvCxnSpPr>
        <p:spPr>
          <a:xfrm flipH="1" flipV="1">
            <a:off x="9336458" y="2780566"/>
            <a:ext cx="615970" cy="26141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394" y="5231082"/>
            <a:ext cx="4561005" cy="68051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8607" y="3904995"/>
            <a:ext cx="2706007" cy="570214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8607" y="4567302"/>
            <a:ext cx="3569739" cy="590296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044309" y="5923268"/>
            <a:ext cx="464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</a:t>
            </a:r>
            <a:r>
              <a:rPr lang="zh-CN" altLang="en-US" dirty="0" smtClean="0"/>
              <a:t>子波穿过</a:t>
            </a:r>
            <a:r>
              <a:rPr lang="zh-CN" altLang="en-US" dirty="0" smtClean="0">
                <a:solidFill>
                  <a:srgbClr val="FF0000"/>
                </a:solidFill>
              </a:rPr>
              <a:t>薄样品</a:t>
            </a:r>
            <a:r>
              <a:rPr lang="zh-CN" altLang="en-US" dirty="0" smtClean="0"/>
              <a:t>时，相位改变正比于路</a:t>
            </a:r>
            <a:r>
              <a:rPr lang="zh-CN" altLang="en-US" smtClean="0"/>
              <a:t>径上势能函数积</a:t>
            </a:r>
            <a:r>
              <a:rPr lang="zh-CN" altLang="en-US" dirty="0" smtClean="0"/>
              <a:t>分。</a:t>
            </a:r>
            <a:endParaRPr lang="zh-CN" altLang="en-US" dirty="0"/>
          </a:p>
        </p:txBody>
      </p:sp>
      <p:cxnSp>
        <p:nvCxnSpPr>
          <p:cNvPr id="19" name="直接箭头连接符 18"/>
          <p:cNvCxnSpPr/>
          <p:nvPr/>
        </p:nvCxnSpPr>
        <p:spPr>
          <a:xfrm flipV="1">
            <a:off x="9952427" y="5775166"/>
            <a:ext cx="307985" cy="14322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36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弱相位</a:t>
            </a:r>
            <a:r>
              <a:rPr lang="zh-CN" altLang="en-US" dirty="0" smtClean="0"/>
              <a:t>近似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1233086" y="1539535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3844413" y="3229043"/>
            <a:ext cx="2546555" cy="3069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117" y="1690688"/>
            <a:ext cx="4561005" cy="680518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189117" y="5176016"/>
            <a:ext cx="464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</a:t>
            </a:r>
            <a:r>
              <a:rPr lang="zh-CN" altLang="en-US" dirty="0" smtClean="0"/>
              <a:t>子波穿过</a:t>
            </a:r>
            <a:r>
              <a:rPr lang="zh-CN" altLang="en-US" dirty="0" smtClean="0">
                <a:solidFill>
                  <a:srgbClr val="FF0000"/>
                </a:solidFill>
              </a:rPr>
              <a:t>薄样品（弱相位体）</a:t>
            </a:r>
            <a:r>
              <a:rPr lang="zh-CN" altLang="en-US" dirty="0" smtClean="0"/>
              <a:t>时，相位改变很小，泰勒展开后</a:t>
            </a:r>
            <a:r>
              <a:rPr lang="zh-CN" altLang="en-US" dirty="0"/>
              <a:t>取</a:t>
            </a:r>
            <a:r>
              <a:rPr lang="zh-CN" altLang="en-US" dirty="0" smtClean="0"/>
              <a:t>前两项近似。</a:t>
            </a:r>
            <a:endParaRPr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8137" y="2761318"/>
            <a:ext cx="4243754" cy="93545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5211" y="3985300"/>
            <a:ext cx="3779165" cy="686947"/>
          </a:xfrm>
          <a:prstGeom prst="rect">
            <a:avLst/>
          </a:prstGeom>
        </p:spPr>
      </p:pic>
      <p:cxnSp>
        <p:nvCxnSpPr>
          <p:cNvPr id="24" name="直接箭头连接符 23"/>
          <p:cNvCxnSpPr/>
          <p:nvPr/>
        </p:nvCxnSpPr>
        <p:spPr>
          <a:xfrm flipH="1">
            <a:off x="7808137" y="2306372"/>
            <a:ext cx="1" cy="1780509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26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聚焦出射电子</a:t>
            </a:r>
            <a:r>
              <a:rPr lang="zh-CN" altLang="en-US" dirty="0"/>
              <a:t>：</a:t>
            </a:r>
            <a:r>
              <a:rPr lang="zh-CN" altLang="en-US" dirty="0" smtClean="0"/>
              <a:t>物镜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1821536" y="1510038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4341743" y="3854245"/>
            <a:ext cx="2422851" cy="349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673" y="1510038"/>
            <a:ext cx="3499824" cy="495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7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几何电子光学：惠更斯原理</a:t>
            </a:r>
          </a:p>
        </p:txBody>
      </p:sp>
      <p:sp>
        <p:nvSpPr>
          <p:cNvPr id="5" name="矩形 3"/>
          <p:cNvSpPr/>
          <p:nvPr/>
        </p:nvSpPr>
        <p:spPr>
          <a:xfrm>
            <a:off x="838200" y="1832587"/>
            <a:ext cx="4184650" cy="41544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/>
            <a:r>
              <a:rPr lang="zh-CN" altLang="zh-CN" sz="2400" dirty="0">
                <a:latin typeface="Calibri" pitchFamily="34" charset="0"/>
                <a:ea typeface="宋体" charset="-122"/>
              </a:rPr>
              <a:t>球形波面上的每一点（面源）都是一个次级球面波的子</a:t>
            </a:r>
            <a:r>
              <a:rPr lang="en-US" altLang="zh-CN" sz="2400" dirty="0">
                <a:latin typeface="Calibri" pitchFamily="34" charset="0"/>
                <a:ea typeface="宋体" charset="-122"/>
              </a:rPr>
              <a:t>波源</a:t>
            </a:r>
            <a:r>
              <a:rPr lang="zh-CN" altLang="zh-CN" sz="2400" dirty="0">
                <a:latin typeface="Calibri" pitchFamily="34" charset="0"/>
                <a:ea typeface="宋体" charset="-122"/>
              </a:rPr>
              <a:t>，子波的波速与频率等于初级波的波速和频率，此后每一时刻的子波波面的包络就是该时刻总的波动的波面。其核心思想是：</a:t>
            </a: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  <a:ea typeface="宋体" charset="-122"/>
              </a:rPr>
              <a:t>介质</a:t>
            </a:r>
            <a:r>
              <a:rPr lang="zh-CN" altLang="zh-CN" sz="2400" dirty="0">
                <a:solidFill>
                  <a:srgbClr val="FF0000"/>
                </a:solidFill>
                <a:latin typeface="Calibri" pitchFamily="34" charset="0"/>
                <a:ea typeface="宋体" charset="-122"/>
              </a:rPr>
              <a:t>中任一处的波动状态是由各处的波动决定的。</a:t>
            </a:r>
            <a:r>
              <a:rPr lang="zh-CN" altLang="zh-CN" sz="2400" dirty="0">
                <a:latin typeface="Calibri" pitchFamily="34" charset="0"/>
                <a:ea typeface="宋体" charset="-122"/>
              </a:rPr>
              <a:t> </a:t>
            </a:r>
          </a:p>
          <a:p>
            <a:pPr lvl="0"/>
            <a:r>
              <a:rPr lang="en-US" altLang="zh-CN" sz="2400" dirty="0">
                <a:latin typeface="Calibri" pitchFamily="34" charset="0"/>
                <a:ea typeface="宋体" charset="-122"/>
              </a:rPr>
              <a:t> </a:t>
            </a:r>
            <a:endParaRPr lang="zh-CN" altLang="zh-CN" sz="2400" dirty="0">
              <a:latin typeface="Calibri" pitchFamily="34" charset="0"/>
              <a:ea typeface="宋体" charset="-122"/>
            </a:endParaRPr>
          </a:p>
          <a:p>
            <a:pPr lvl="0"/>
            <a:r>
              <a:rPr lang="en-US" altLang="zh-CN" sz="2400" dirty="0">
                <a:latin typeface="Calibri" pitchFamily="34" charset="0"/>
                <a:ea typeface="宋体" charset="-122"/>
              </a:rPr>
              <a:t>光的直线传播</a:t>
            </a:r>
            <a:r>
              <a:rPr lang="zh-CN" altLang="zh-CN" sz="2400" dirty="0">
                <a:latin typeface="Calibri" pitchFamily="34" charset="0"/>
                <a:ea typeface="宋体" charset="-122"/>
              </a:rPr>
              <a:t>、反射、折射等都能以此来进行较好的解释。</a:t>
            </a:r>
          </a:p>
        </p:txBody>
      </p:sp>
      <p:pic>
        <p:nvPicPr>
          <p:cNvPr id="1026" name="Picture 2" descr="Huygens Princip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1"/>
          <a:stretch/>
        </p:blipFill>
        <p:spPr bwMode="auto">
          <a:xfrm>
            <a:off x="5512776" y="1714318"/>
            <a:ext cx="6217871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1143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几何电子光学：二维物体对波函数的调制</a:t>
            </a:r>
          </a:p>
        </p:txBody>
      </p:sp>
      <p:sp>
        <p:nvSpPr>
          <p:cNvPr id="4" name="内容占位符 2"/>
          <p:cNvSpPr>
            <a:spLocks noGrp="1" noRot="1" noChangeAspect="1" noMove="1" noResize="1" noEditPoints="1" noAdjustHandles="1" noChangeArrowheads="1" noChangeShapeType="1" noTextEdit="1"/>
          </p:cNvSpPr>
          <p:nvPr>
            <p:ph idx="1"/>
          </p:nvPr>
        </p:nvSpPr>
        <p:spPr>
          <a:xfrm>
            <a:off x="1981200" y="1600201"/>
            <a:ext cx="8229600" cy="820688"/>
          </a:xfrm>
          <a:blipFill rotWithShape="1">
            <a:blip r:embed="rId2"/>
            <a:stretch>
              <a:fillRect/>
            </a:stretch>
          </a:blipFill>
          <a:ln cmpd="sng">
            <a:prstDash val="solid"/>
          </a:ln>
          <a:effectLst/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5" name="TextBox 3"/>
          <p:cNvSpPr txBox="1"/>
          <p:nvPr/>
        </p:nvSpPr>
        <p:spPr>
          <a:xfrm>
            <a:off x="1981200" y="2695576"/>
            <a:ext cx="3424237" cy="4603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en-US" altLang="zh-CN" sz="2400" dirty="0">
                <a:latin typeface="Calibri" pitchFamily="34" charset="0"/>
                <a:ea typeface="宋体" charset="-122"/>
              </a:rPr>
              <a:t>q</a:t>
            </a:r>
            <a:r>
              <a:rPr lang="zh-CN" altLang="en-US" sz="2400" dirty="0">
                <a:latin typeface="Calibri" pitchFamily="34" charset="0"/>
                <a:ea typeface="宋体" charset="-122"/>
              </a:rPr>
              <a:t>为二维物体的透射函数</a:t>
            </a:r>
          </a:p>
        </p:txBody>
      </p:sp>
      <p:sp>
        <p:nvSpPr>
          <p:cNvPr id="6" name="TextBox 3"/>
          <p:cNvSpPr txBox="1"/>
          <p:nvPr/>
        </p:nvSpPr>
        <p:spPr>
          <a:xfrm>
            <a:off x="1981199" y="3655965"/>
            <a:ext cx="5416868" cy="4616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400" dirty="0" smtClean="0">
                <a:latin typeface="Calibri" pitchFamily="34" charset="0"/>
                <a:ea typeface="宋体" charset="-122"/>
              </a:rPr>
              <a:t>基尔霍夫衍射公式描述了光的衍射现象</a:t>
            </a:r>
            <a:endParaRPr lang="zh-CN" altLang="en-US" sz="2400" dirty="0">
              <a:latin typeface="Calibri" pitchFamily="34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1342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冷冻电镜基本流程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6850" y="1435709"/>
            <a:ext cx="7207155" cy="5275692"/>
          </a:xfrm>
          <a:prstGeom prst="rect">
            <a:avLst/>
          </a:prstGeom>
        </p:spPr>
      </p:pic>
      <p:pic>
        <p:nvPicPr>
          <p:cNvPr id="6" name="Picture 2" descr="2017诺贝尔化学奖：冷冻电镜技术如何革新生物化学？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1" t="19876" r="64315" b="27173"/>
          <a:stretch/>
        </p:blipFill>
        <p:spPr bwMode="auto">
          <a:xfrm>
            <a:off x="10542038" y="1533570"/>
            <a:ext cx="980067" cy="153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2017诺贝尔化学奖：冷冻电镜技术如何革新生物化学？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9" t="19876" r="34296" b="27173"/>
          <a:stretch/>
        </p:blipFill>
        <p:spPr bwMode="auto">
          <a:xfrm>
            <a:off x="10523669" y="5147120"/>
            <a:ext cx="966066" cy="153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2017诺贝尔化学奖：冷冻电镜技术如何革新生物化学？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36" t="19876" r="2139" b="27173"/>
          <a:stretch/>
        </p:blipFill>
        <p:spPr bwMode="auto">
          <a:xfrm>
            <a:off x="10511601" y="3306503"/>
            <a:ext cx="990201" cy="153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箭头连接符 9"/>
          <p:cNvCxnSpPr/>
          <p:nvPr/>
        </p:nvCxnSpPr>
        <p:spPr>
          <a:xfrm flipV="1">
            <a:off x="9714005" y="2299518"/>
            <a:ext cx="669710" cy="11558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9784171" y="4062046"/>
            <a:ext cx="599544" cy="7785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9784171" y="5855677"/>
            <a:ext cx="599544" cy="3428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179212" y="3270268"/>
            <a:ext cx="132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冷冻制样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109046" y="4528889"/>
            <a:ext cx="1327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电子成像与数据收集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123109" y="6013909"/>
            <a:ext cx="132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</a:t>
            </a:r>
            <a:r>
              <a:rPr lang="zh-CN" altLang="en-US" dirty="0" smtClean="0"/>
              <a:t>据处理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1179212" y="1930186"/>
            <a:ext cx="132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样品制备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3598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b="1" dirty="0">
                <a:latin typeface="Calibri" pitchFamily="34" charset="0"/>
                <a:ea typeface="宋体" charset="-122"/>
              </a:rPr>
              <a:t>几何电子光学：</a:t>
            </a:r>
            <a:r>
              <a:rPr lang="zh-CN" altLang="en-US" dirty="0">
                <a:latin typeface="Calibri" pitchFamily="34" charset="0"/>
                <a:ea typeface="宋体" charset="-122"/>
              </a:rPr>
              <a:t>菲涅耳衍</a:t>
            </a:r>
            <a:r>
              <a:rPr lang="zh-CN" altLang="en-US" dirty="0" smtClean="0">
                <a:latin typeface="Calibri" pitchFamily="34" charset="0"/>
                <a:ea typeface="宋体" charset="-122"/>
              </a:rPr>
              <a:t>射</a:t>
            </a:r>
            <a:endParaRPr lang="zh-CN" altLang="en-US" dirty="0"/>
          </a:p>
        </p:txBody>
      </p:sp>
      <p:pic>
        <p:nvPicPr>
          <p:cNvPr id="4" name="Picture 3" descr="E:\Xinzheng\生物大分子电镜三维重构\IMG_20150323_074608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563" y="1661220"/>
            <a:ext cx="4278312" cy="2075629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" name="TextBox 4"/>
          <p:cNvSpPr txBox="1"/>
          <p:nvPr/>
        </p:nvSpPr>
        <p:spPr>
          <a:xfrm>
            <a:off x="1919288" y="1711201"/>
            <a:ext cx="191770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latin typeface="Calibri" pitchFamily="34" charset="0"/>
                <a:ea typeface="宋体" charset="-122"/>
              </a:rPr>
              <a:t>振幅为</a:t>
            </a:r>
            <a:r>
              <a:rPr lang="en-US" altLang="zh-CN" dirty="0">
                <a:latin typeface="Calibri" pitchFamily="34" charset="0"/>
                <a:ea typeface="宋体" charset="-122"/>
              </a:rPr>
              <a:t>1</a:t>
            </a:r>
            <a:r>
              <a:rPr lang="zh-CN" altLang="en-US" dirty="0">
                <a:latin typeface="Calibri" pitchFamily="34" charset="0"/>
                <a:ea typeface="宋体" charset="-122"/>
              </a:rPr>
              <a:t>的平面波</a:t>
            </a:r>
          </a:p>
        </p:txBody>
      </p:sp>
      <p:sp>
        <p:nvSpPr>
          <p:cNvPr id="6" name="矩形 5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919537" y="2367857"/>
            <a:ext cx="2045303" cy="628056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7165182" y="3542060"/>
            <a:ext cx="503238" cy="4318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10"/>
          <p:cNvSpPr txBox="1"/>
          <p:nvPr/>
        </p:nvSpPr>
        <p:spPr>
          <a:xfrm>
            <a:off x="7668420" y="3973860"/>
            <a:ext cx="1108075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latin typeface="Calibri" pitchFamily="34" charset="0"/>
                <a:ea typeface="宋体" charset="-122"/>
              </a:rPr>
              <a:t>二维物体</a:t>
            </a:r>
          </a:p>
        </p:txBody>
      </p:sp>
      <p:sp>
        <p:nvSpPr>
          <p:cNvPr id="9" name="TextBox 12"/>
          <p:cNvSpPr txBox="1"/>
          <p:nvPr/>
        </p:nvSpPr>
        <p:spPr>
          <a:xfrm>
            <a:off x="9064626" y="3940050"/>
            <a:ext cx="646113" cy="36830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latin typeface="Calibri" pitchFamily="34" charset="0"/>
                <a:ea typeface="宋体" charset="-122"/>
              </a:rPr>
              <a:t>像面</a:t>
            </a:r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9388475" y="3300288"/>
            <a:ext cx="0" cy="639763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957239" y="3193039"/>
            <a:ext cx="1879810" cy="369332"/>
          </a:xfrm>
          <a:prstGeom prst="rect">
            <a:avLst/>
          </a:prstGeom>
          <a:blipFill rotWithShape="1">
            <a:blip r:embed="rId4"/>
            <a:stretch>
              <a:fillRect b="-13333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2" name="TextBox 1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957239" y="4283804"/>
            <a:ext cx="5741508" cy="369332"/>
          </a:xfrm>
          <a:prstGeom prst="rect">
            <a:avLst/>
          </a:prstGeom>
          <a:blipFill rotWithShape="1">
            <a:blip r:embed="rId5"/>
            <a:stretch>
              <a:fillRect l="-849" t="-13333" b="-21667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3" name="TextBox 1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632312" y="4778501"/>
            <a:ext cx="4376647" cy="522707"/>
          </a:xfrm>
          <a:prstGeom prst="rect">
            <a:avLst/>
          </a:prstGeom>
          <a:blipFill rotWithShape="1">
            <a:blip r:embed="rId6"/>
            <a:stretch>
              <a:fillRect l="-1253" b="-2326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4" name="TextBox 1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207568" y="5562450"/>
            <a:ext cx="7730000" cy="818879"/>
          </a:xfrm>
          <a:prstGeom prst="rect">
            <a:avLst/>
          </a:prstGeom>
          <a:blipFill rotWithShape="1">
            <a:blip r:embed="rId7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471688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063552" y="1605911"/>
            <a:ext cx="8064896" cy="92967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34819" name="TextBox 5"/>
          <p:cNvSpPr txBox="1"/>
          <p:nvPr/>
        </p:nvSpPr>
        <p:spPr>
          <a:xfrm>
            <a:off x="2279650" y="844551"/>
            <a:ext cx="2338388" cy="46196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400" dirty="0">
                <a:latin typeface="Calibri" pitchFamily="34" charset="0"/>
                <a:ea typeface="宋体" charset="-122"/>
              </a:rPr>
              <a:t>根据卷积定义：</a:t>
            </a:r>
          </a:p>
        </p:txBody>
      </p:sp>
      <p:sp>
        <p:nvSpPr>
          <p:cNvPr id="7" name="TextBox 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3449126" y="2947489"/>
            <a:ext cx="4629410" cy="461665"/>
          </a:xfrm>
          <a:prstGeom prst="rect">
            <a:avLst/>
          </a:prstGeom>
          <a:blipFill rotWithShape="1">
            <a:blip r:embed="rId3"/>
            <a:stretch>
              <a:fillRect b="-18667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8" name="TextBox 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748140" y="4725144"/>
            <a:ext cx="7372916" cy="692690"/>
          </a:xfrm>
          <a:prstGeom prst="rect">
            <a:avLst/>
          </a:prstGeom>
          <a:blipFill rotWithShape="1">
            <a:blip r:embed="rId4"/>
            <a:stretch>
              <a:fillRect l="-1323" r="-331" b="-263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556753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4"/>
          <p:cNvSpPr txBox="1"/>
          <p:nvPr/>
        </p:nvSpPr>
        <p:spPr>
          <a:xfrm>
            <a:off x="1735139" y="350839"/>
            <a:ext cx="4505325" cy="522287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latin typeface="Calibri" pitchFamily="34" charset="0"/>
                <a:ea typeface="宋体" charset="-122"/>
              </a:rPr>
              <a:t>几何电子光学：</a:t>
            </a:r>
            <a:r>
              <a:rPr lang="zh-CN" altLang="en-US" sz="2800" dirty="0">
                <a:latin typeface="Calibri" pitchFamily="34" charset="0"/>
                <a:ea typeface="宋体" charset="-122"/>
              </a:rPr>
              <a:t>透镜的作用</a:t>
            </a:r>
          </a:p>
        </p:txBody>
      </p:sp>
      <p:sp>
        <p:nvSpPr>
          <p:cNvPr id="35843" name="TextBox 5"/>
          <p:cNvSpPr txBox="1"/>
          <p:nvPr/>
        </p:nvSpPr>
        <p:spPr>
          <a:xfrm>
            <a:off x="2036764" y="3676650"/>
            <a:ext cx="3648075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latin typeface="Calibri" pitchFamily="34" charset="0"/>
                <a:ea typeface="宋体" charset="-122"/>
              </a:rPr>
              <a:t>透镜前焦点处点光源传播到前为：</a:t>
            </a:r>
          </a:p>
        </p:txBody>
      </p:sp>
      <p:sp>
        <p:nvSpPr>
          <p:cNvPr id="7" name="TextBox 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5595699" y="3501008"/>
            <a:ext cx="4016099" cy="72122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35845" name="矩形 7"/>
          <p:cNvSpPr/>
          <p:nvPr/>
        </p:nvSpPr>
        <p:spPr>
          <a:xfrm>
            <a:off x="2135188" y="4475164"/>
            <a:ext cx="4633912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latin typeface="Calibri" pitchFamily="34" charset="0"/>
                <a:ea typeface="宋体" charset="-122"/>
              </a:rPr>
              <a:t>经过透镜后成为平面波，透镜的调制函数为</a:t>
            </a:r>
            <a:r>
              <a:rPr lang="en-US" altLang="zh-CN" dirty="0">
                <a:latin typeface="Calibri" pitchFamily="34" charset="0"/>
                <a:ea typeface="宋体" charset="-122"/>
              </a:rPr>
              <a:t>:</a:t>
            </a:r>
            <a:endParaRPr lang="zh-CN" altLang="en-US" dirty="0">
              <a:latin typeface="Calibri" pitchFamily="34" charset="0"/>
              <a:ea typeface="宋体" charset="-122"/>
            </a:endParaRPr>
          </a:p>
        </p:txBody>
      </p:sp>
      <p:sp>
        <p:nvSpPr>
          <p:cNvPr id="9" name="TextBox 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6888089" y="4232406"/>
            <a:ext cx="2288319" cy="696729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0" name="TextBox 9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037085" y="5229199"/>
            <a:ext cx="8157105" cy="555474"/>
          </a:xfrm>
          <a:prstGeom prst="rect">
            <a:avLst/>
          </a:prstGeom>
          <a:blipFill rotWithShape="1">
            <a:blip r:embed="rId4"/>
            <a:stretch>
              <a:fillRect l="-598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pic>
        <p:nvPicPr>
          <p:cNvPr id="35848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1989" y="960438"/>
            <a:ext cx="4111625" cy="234791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1" name="文本框 10"/>
          <p:cNvSpPr txBox="1"/>
          <p:nvPr/>
        </p:nvSpPr>
        <p:spPr>
          <a:xfrm>
            <a:off x="2930893" y="6027712"/>
            <a:ext cx="6090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因此，菲涅尔衍射等价于物镜后焦面上的傅里叶变换！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608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物镜与后焦面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690827" y="1539535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3211034" y="3573816"/>
            <a:ext cx="2344630" cy="3448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523159" y="2757352"/>
            <a:ext cx="3519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傅里叶变换（菲涅尔衍射）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191" y="2084072"/>
            <a:ext cx="3405811" cy="61908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191" y="3247749"/>
            <a:ext cx="4747857" cy="6708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7035" y="4586281"/>
            <a:ext cx="7172168" cy="518274"/>
          </a:xfrm>
          <a:prstGeom prst="rect">
            <a:avLst/>
          </a:prstGeom>
        </p:spPr>
      </p:pic>
      <p:cxnSp>
        <p:nvCxnSpPr>
          <p:cNvPr id="14" name="直接箭头连接符 13"/>
          <p:cNvCxnSpPr/>
          <p:nvPr/>
        </p:nvCxnSpPr>
        <p:spPr>
          <a:xfrm flipH="1">
            <a:off x="7485725" y="2551957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7485725" y="3892360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7576842" y="4033569"/>
            <a:ext cx="302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考虑物镜光阑及磁透镜像差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8523800" y="5504238"/>
            <a:ext cx="1412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物镜光阑的窗口函数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10420310" y="5492132"/>
            <a:ext cx="1398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磁透</a:t>
            </a:r>
            <a:r>
              <a:rPr lang="zh-CN" altLang="en-US" dirty="0" smtClean="0"/>
              <a:t>镜像差带来的相差</a:t>
            </a:r>
            <a:endParaRPr lang="zh-CN" altLang="en-US" dirty="0"/>
          </a:p>
        </p:txBody>
      </p:sp>
      <p:cxnSp>
        <p:nvCxnSpPr>
          <p:cNvPr id="27" name="直接箭头连接符 26"/>
          <p:cNvCxnSpPr/>
          <p:nvPr/>
        </p:nvCxnSpPr>
        <p:spPr>
          <a:xfrm flipV="1">
            <a:off x="9230297" y="5054209"/>
            <a:ext cx="403735" cy="42353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25" idx="0"/>
          </p:cNvCxnSpPr>
          <p:nvPr/>
        </p:nvCxnSpPr>
        <p:spPr>
          <a:xfrm flipV="1">
            <a:off x="11119380" y="5054209"/>
            <a:ext cx="46467" cy="43792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47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放大像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中间镜与投影镜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690827" y="1539535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3205316" y="3125973"/>
            <a:ext cx="2419307" cy="151485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4817816" cy="454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1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像平面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148565" y="1539535"/>
            <a:ext cx="4136208" cy="5004419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3147236" y="3380680"/>
            <a:ext cx="1403499" cy="29669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408" y="1690688"/>
            <a:ext cx="7172168" cy="51827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876" y="2873763"/>
            <a:ext cx="6476311" cy="506917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8500951" y="2383366"/>
            <a:ext cx="158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反</a:t>
            </a:r>
            <a:r>
              <a:rPr lang="zh-CN" altLang="en-US" dirty="0" smtClean="0"/>
              <a:t>傅里叶变换</a:t>
            </a:r>
            <a:endParaRPr lang="zh-CN" altLang="en-US" dirty="0"/>
          </a:p>
        </p:txBody>
      </p:sp>
      <p:cxnSp>
        <p:nvCxnSpPr>
          <p:cNvPr id="26" name="直接箭头连接符 25"/>
          <p:cNvCxnSpPr/>
          <p:nvPr/>
        </p:nvCxnSpPr>
        <p:spPr>
          <a:xfrm flipH="1">
            <a:off x="8463517" y="2177971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1903" y="4161514"/>
            <a:ext cx="7869001" cy="527533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711355" y="3574569"/>
            <a:ext cx="164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像平面的振幅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/>
              <p:cNvSpPr txBox="1"/>
              <p:nvPr/>
            </p:nvSpPr>
            <p:spPr>
              <a:xfrm>
                <a:off x="8560492" y="3630925"/>
                <a:ext cx="185659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≈1+2</m:t>
                      </m:r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2" name="文本框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0492" y="3630925"/>
                <a:ext cx="1856598" cy="276999"/>
              </a:xfrm>
              <a:prstGeom prst="rect">
                <a:avLst/>
              </a:prstGeom>
              <a:blipFill rotWithShape="1">
                <a:blip r:embed="rId6"/>
                <a:stretch>
                  <a:fillRect l="-3" t="-227" r="-2775" b="-29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直接箭头连接符 32"/>
          <p:cNvCxnSpPr/>
          <p:nvPr/>
        </p:nvCxnSpPr>
        <p:spPr>
          <a:xfrm flipH="1">
            <a:off x="8459676" y="3421529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图片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8680" y="5265059"/>
            <a:ext cx="2348093" cy="494794"/>
          </a:xfrm>
          <a:prstGeom prst="rect">
            <a:avLst/>
          </a:prstGeom>
        </p:spPr>
      </p:pic>
      <p:cxnSp>
        <p:nvCxnSpPr>
          <p:cNvPr id="35" name="直接箭头连接符 34"/>
          <p:cNvCxnSpPr>
            <a:stCxn id="34" idx="0"/>
          </p:cNvCxnSpPr>
          <p:nvPr/>
        </p:nvCxnSpPr>
        <p:spPr>
          <a:xfrm flipV="1">
            <a:off x="6042727" y="4536383"/>
            <a:ext cx="2082130" cy="72867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793587" y="5768396"/>
            <a:ext cx="2414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原子质量越大，电子波长越</a:t>
            </a:r>
            <a:r>
              <a:rPr lang="zh-CN" altLang="en-US" dirty="0"/>
              <a:t>长</a:t>
            </a:r>
            <a:r>
              <a:rPr lang="zh-CN" altLang="en-US" dirty="0" smtClean="0"/>
              <a:t>，衬度越高。</a:t>
            </a:r>
            <a:endParaRPr lang="zh-CN" altLang="en-US" dirty="0"/>
          </a:p>
        </p:txBody>
      </p:sp>
      <p:cxnSp>
        <p:nvCxnSpPr>
          <p:cNvPr id="37" name="直接箭头连接符 36"/>
          <p:cNvCxnSpPr/>
          <p:nvPr/>
        </p:nvCxnSpPr>
        <p:spPr>
          <a:xfrm flipV="1">
            <a:off x="8560492" y="4612715"/>
            <a:ext cx="253899" cy="6108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7863413" y="5346928"/>
            <a:ext cx="139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旋转对称像</a:t>
            </a:r>
            <a:endParaRPr lang="zh-CN" altLang="en-US" dirty="0"/>
          </a:p>
        </p:txBody>
      </p:sp>
      <p:cxnSp>
        <p:nvCxnSpPr>
          <p:cNvPr id="39" name="直接箭头连接符 38"/>
          <p:cNvCxnSpPr/>
          <p:nvPr/>
        </p:nvCxnSpPr>
        <p:spPr>
          <a:xfrm flipV="1">
            <a:off x="10792047" y="4650881"/>
            <a:ext cx="0" cy="57264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9724056" y="5355257"/>
            <a:ext cx="2135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被物镜光阑及磁透镜像差函数调制。在</a:t>
            </a:r>
            <a:r>
              <a:rPr lang="en-US" altLang="zh-CN" dirty="0" smtClean="0"/>
              <a:t>HRTEM</a:t>
            </a:r>
            <a:r>
              <a:rPr lang="zh-CN" altLang="en-US" dirty="0" smtClean="0"/>
              <a:t>中，光阑函数可以忽略。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23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dirty="0" smtClean="0"/>
              <a:t>“看”见电子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相机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06" t="1214" r="937" b="1785"/>
          <a:stretch>
            <a:fillRect/>
          </a:stretch>
        </p:blipFill>
        <p:spPr>
          <a:xfrm>
            <a:off x="5676900" y="1690688"/>
            <a:ext cx="4965749" cy="496575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877" y="1582993"/>
            <a:ext cx="3913239" cy="517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3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总结：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6570517" y="276635"/>
            <a:ext cx="5167335" cy="625198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177" y="2102436"/>
            <a:ext cx="3157415" cy="47109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5644" y="2475657"/>
            <a:ext cx="2734367" cy="49703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825" y="3508172"/>
            <a:ext cx="6262860" cy="452566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430" y="4600303"/>
            <a:ext cx="5340550" cy="41801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560" y="5018321"/>
            <a:ext cx="6489002" cy="435019"/>
          </a:xfrm>
          <a:prstGeom prst="rect">
            <a:avLst/>
          </a:prstGeom>
        </p:spPr>
      </p:pic>
      <p:cxnSp>
        <p:nvCxnSpPr>
          <p:cNvPr id="22" name="直接箭头连接符 21"/>
          <p:cNvCxnSpPr/>
          <p:nvPr/>
        </p:nvCxnSpPr>
        <p:spPr>
          <a:xfrm flipH="1" flipV="1">
            <a:off x="7118453" y="5242580"/>
            <a:ext cx="1504438" cy="11188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H="1">
            <a:off x="6588070" y="3293807"/>
            <a:ext cx="2673917" cy="4218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flipH="1" flipV="1">
            <a:off x="5128531" y="2501083"/>
            <a:ext cx="4044968" cy="2617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>
            <a:off x="3512827" y="2868607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574186" y="3055764"/>
            <a:ext cx="3114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傅里</a:t>
            </a:r>
            <a:r>
              <a:rPr lang="zh-CN" altLang="en-US" dirty="0" smtClean="0"/>
              <a:t>叶变换；卷积相差函数</a:t>
            </a:r>
            <a:endParaRPr lang="zh-CN" altLang="en-US" dirty="0"/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3495274" y="3968466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3556633" y="4155623"/>
            <a:ext cx="292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反</a:t>
            </a:r>
            <a:r>
              <a:rPr lang="zh-CN" altLang="en-US" dirty="0" smtClean="0"/>
              <a:t>傅</a:t>
            </a:r>
            <a:r>
              <a:rPr lang="zh-CN" altLang="en-US" dirty="0"/>
              <a:t>里</a:t>
            </a:r>
            <a:r>
              <a:rPr lang="zh-CN" altLang="en-US" dirty="0" smtClean="0"/>
              <a:t>叶变换；取振幅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6292" y="1620724"/>
            <a:ext cx="2574825" cy="425776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240215" y="5380892"/>
            <a:ext cx="9144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46376" y="5966912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衬度传递函数（</a:t>
            </a:r>
            <a:r>
              <a:rPr lang="en-US" altLang="zh-CN" dirty="0" smtClean="0"/>
              <a:t>Contrast Transfer Function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CTF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cxnSp>
        <p:nvCxnSpPr>
          <p:cNvPr id="25" name="直接箭头连接符 24"/>
          <p:cNvCxnSpPr>
            <a:endCxn id="5" idx="0"/>
          </p:cNvCxnSpPr>
          <p:nvPr/>
        </p:nvCxnSpPr>
        <p:spPr>
          <a:xfrm flipH="1">
            <a:off x="3575276" y="5453340"/>
            <a:ext cx="2122139" cy="513572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22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磁透镜像</a:t>
            </a:r>
            <a:r>
              <a:rPr lang="zh-CN" altLang="en-US" dirty="0" smtClean="0"/>
              <a:t>差与</a:t>
            </a:r>
            <a:r>
              <a:rPr lang="en-US" altLang="zh-CN" dirty="0" smtClean="0"/>
              <a:t>CTF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色差</a:t>
            </a:r>
            <a:endParaRPr lang="en-US" altLang="zh-CN" dirty="0" smtClean="0"/>
          </a:p>
          <a:p>
            <a:r>
              <a:rPr lang="zh-CN" altLang="en-US" dirty="0" smtClean="0"/>
              <a:t>慧差</a:t>
            </a:r>
            <a:endParaRPr lang="en-US" altLang="zh-CN" dirty="0" smtClean="0"/>
          </a:p>
          <a:p>
            <a:r>
              <a:rPr lang="zh-CN" altLang="en-US" dirty="0" smtClean="0"/>
              <a:t>球差</a:t>
            </a:r>
            <a:endParaRPr lang="en-US" altLang="zh-CN" dirty="0" smtClean="0"/>
          </a:p>
          <a:p>
            <a:r>
              <a:rPr lang="zh-CN" altLang="en-US" dirty="0"/>
              <a:t>畸</a:t>
            </a:r>
            <a:r>
              <a:rPr lang="zh-CN" altLang="en-US" dirty="0" smtClean="0"/>
              <a:t>变</a:t>
            </a:r>
            <a:endParaRPr lang="en-US" altLang="zh-CN" dirty="0" smtClean="0"/>
          </a:p>
          <a:p>
            <a:r>
              <a:rPr lang="zh-CN" altLang="en-US" dirty="0"/>
              <a:t>像</a:t>
            </a:r>
            <a:r>
              <a:rPr lang="zh-CN" altLang="en-US" dirty="0" smtClean="0"/>
              <a:t>散</a:t>
            </a:r>
            <a:endParaRPr lang="en-US" altLang="zh-CN" dirty="0" smtClean="0"/>
          </a:p>
          <a:p>
            <a:r>
              <a:rPr lang="zh-CN" altLang="en-US" dirty="0" smtClean="0"/>
              <a:t>离焦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450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色差</a:t>
            </a:r>
            <a:endParaRPr lang="zh-CN" altLang="en-US" dirty="0"/>
          </a:p>
        </p:txBody>
      </p:sp>
      <p:pic>
        <p:nvPicPr>
          <p:cNvPr id="10" name="图片 9"/>
          <p:cNvPicPr/>
          <p:nvPr/>
        </p:nvPicPr>
        <p:blipFill rotWithShape="1">
          <a:blip r:embed="rId2"/>
          <a:srcRect b="20189"/>
          <a:stretch>
            <a:fillRect/>
          </a:stretch>
        </p:blipFill>
        <p:spPr>
          <a:xfrm>
            <a:off x="6656321" y="551938"/>
            <a:ext cx="4375472" cy="425120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6441029" y="4931788"/>
            <a:ext cx="48060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电子束能量不均一</a:t>
            </a:r>
            <a:r>
              <a:rPr lang="zh-CN" altLang="en-US" dirty="0"/>
              <a:t>导致焦距不</a:t>
            </a:r>
            <a:r>
              <a:rPr lang="zh-CN" altLang="en-US" dirty="0" smtClean="0"/>
              <a:t>同，无法聚焦。聚光镜：</a:t>
            </a:r>
            <a:r>
              <a:rPr lang="zh-CN" altLang="en-US" dirty="0">
                <a:solidFill>
                  <a:srgbClr val="FF0000"/>
                </a:solidFill>
              </a:rPr>
              <a:t>场发</a:t>
            </a:r>
            <a:r>
              <a:rPr lang="zh-CN" altLang="en-US" dirty="0" smtClean="0">
                <a:solidFill>
                  <a:srgbClr val="FF0000"/>
                </a:solidFill>
              </a:rPr>
              <a:t>射电子枪</a:t>
            </a:r>
            <a:r>
              <a:rPr lang="zh-CN" altLang="en-US" dirty="0" smtClean="0"/>
              <a:t>、</a:t>
            </a:r>
            <a:r>
              <a:rPr lang="zh-CN" altLang="en-US" dirty="0" smtClean="0">
                <a:solidFill>
                  <a:srgbClr val="FF0000"/>
                </a:solidFill>
              </a:rPr>
              <a:t>多级聚光镜</a:t>
            </a:r>
            <a:r>
              <a:rPr lang="zh-CN" altLang="en-US" dirty="0" smtClean="0"/>
              <a:t>均可提高电子束能量均一性。</a:t>
            </a:r>
            <a:endParaRPr lang="en-US" altLang="zh-CN" dirty="0" smtClean="0"/>
          </a:p>
          <a:p>
            <a:r>
              <a:rPr lang="zh-CN" altLang="en-US" dirty="0"/>
              <a:t>物</a:t>
            </a:r>
            <a:r>
              <a:rPr lang="zh-CN" altLang="en-US" dirty="0" smtClean="0"/>
              <a:t>镜：样品尽可能</a:t>
            </a:r>
            <a:r>
              <a:rPr lang="zh-CN" altLang="en-US" dirty="0" smtClean="0">
                <a:solidFill>
                  <a:srgbClr val="FF0000"/>
                </a:solidFill>
              </a:rPr>
              <a:t>薄</a:t>
            </a:r>
            <a:r>
              <a:rPr lang="zh-CN" altLang="en-US" dirty="0" smtClean="0"/>
              <a:t>，尽可能</a:t>
            </a:r>
            <a:r>
              <a:rPr lang="zh-CN" altLang="en-US" dirty="0" smtClean="0">
                <a:solidFill>
                  <a:srgbClr val="FF0000"/>
                </a:solidFill>
              </a:rPr>
              <a:t>减少非弹性散射</a:t>
            </a:r>
            <a:r>
              <a:rPr lang="zh-CN" altLang="en-US" dirty="0" smtClean="0"/>
              <a:t>，亦可使用</a:t>
            </a:r>
            <a:r>
              <a:rPr lang="zh-CN" altLang="en-US" dirty="0" smtClean="0">
                <a:solidFill>
                  <a:srgbClr val="FF0000"/>
                </a:solidFill>
              </a:rPr>
              <a:t>能量过滤器</a:t>
            </a:r>
            <a:r>
              <a:rPr lang="zh-CN" altLang="en-US" dirty="0" smtClean="0"/>
              <a:t>滤去能量损失电子，从而提高衬度。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18507"/>
            <a:ext cx="4806057" cy="374071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56563" y="5687040"/>
            <a:ext cx="136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三棱镜色散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57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课程内容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冷冻制样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电</a:t>
            </a:r>
            <a:r>
              <a:rPr lang="zh-CN" altLang="en-US" dirty="0"/>
              <a:t>子显微镜的基本构造</a:t>
            </a:r>
            <a:endParaRPr lang="en-US" altLang="zh-CN" dirty="0"/>
          </a:p>
          <a:p>
            <a:r>
              <a:rPr lang="zh-CN" altLang="en-US" dirty="0" smtClean="0"/>
              <a:t>电</a:t>
            </a:r>
            <a:r>
              <a:rPr lang="zh-CN" altLang="en-US" dirty="0"/>
              <a:t>子的几何光学与成像原</a:t>
            </a:r>
            <a:r>
              <a:rPr lang="zh-CN" altLang="en-US" dirty="0" smtClean="0"/>
              <a:t>理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4610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慧差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413369" y="4741907"/>
            <a:ext cx="35002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由</a:t>
            </a:r>
            <a:r>
              <a:rPr lang="zh-CN" altLang="en-US" dirty="0">
                <a:solidFill>
                  <a:srgbClr val="FF0000"/>
                </a:solidFill>
              </a:rPr>
              <a:t>非平行于光轴的轴外平行光经光学系统</a:t>
            </a:r>
            <a:r>
              <a:rPr lang="zh-CN" altLang="en-US" dirty="0"/>
              <a:t>后，在象平面上形成不对称的弥散光斑，这种弥散光斑的形状呈彗星形，即由中心到边缘拖着一个由粗到细的尾巴。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47" y="1690688"/>
            <a:ext cx="7792435" cy="4534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400" y="1857836"/>
            <a:ext cx="4111253" cy="246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7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球差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r="38385"/>
          <a:stretch>
            <a:fillRect/>
          </a:stretch>
        </p:blipFill>
        <p:spPr>
          <a:xfrm>
            <a:off x="916859" y="1583260"/>
            <a:ext cx="3702896" cy="458703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32329" y="6062870"/>
            <a:ext cx="567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球差校正器</a:t>
            </a:r>
            <a:r>
              <a:rPr lang="zh-CN" altLang="en-US" dirty="0" smtClean="0"/>
              <a:t>用一系列磁透镜对近轴及远轴电子束产生不同的聚焦效果，抵消球差；或后期</a:t>
            </a:r>
            <a:r>
              <a:rPr lang="zh-CN" altLang="en-US" dirty="0" smtClean="0">
                <a:solidFill>
                  <a:srgbClr val="FF0000"/>
                </a:solidFill>
              </a:rPr>
              <a:t>数据处理</a:t>
            </a:r>
            <a:r>
              <a:rPr lang="zh-CN" altLang="en-US" dirty="0" smtClean="0"/>
              <a:t>进行</a:t>
            </a:r>
            <a:r>
              <a:rPr lang="zh-CN" altLang="en-US" dirty="0"/>
              <a:t>校正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10" name="图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5432329" y="1549176"/>
            <a:ext cx="5540471" cy="451040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1133270" y="6201369"/>
            <a:ext cx="2876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物镜近轴与远轴焦距不同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2436286" y="4159045"/>
            <a:ext cx="857520" cy="2619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293806" y="3958844"/>
            <a:ext cx="1134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远轴焦距</a:t>
            </a:r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2436286" y="4972682"/>
            <a:ext cx="814303" cy="184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250589" y="4788016"/>
            <a:ext cx="1134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近</a:t>
            </a:r>
            <a:r>
              <a:rPr lang="zh-CN" altLang="en-US" dirty="0" smtClean="0"/>
              <a:t>轴焦距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590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畸变</a:t>
            </a:r>
            <a:endParaRPr lang="zh-CN" altLang="en-US" dirty="0"/>
          </a:p>
        </p:txBody>
      </p:sp>
      <p:sp>
        <p:nvSpPr>
          <p:cNvPr id="11" name="TextBox 3"/>
          <p:cNvSpPr txBox="1"/>
          <p:nvPr/>
        </p:nvSpPr>
        <p:spPr>
          <a:xfrm>
            <a:off x="4460157" y="4001095"/>
            <a:ext cx="7648107" cy="101566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物镜及投影镜近轴与远轴焦距不</a:t>
            </a:r>
            <a:r>
              <a:rPr lang="zh-CN" altLang="en-US" sz="2000" dirty="0" smtClean="0">
                <a:solidFill>
                  <a:srgbClr val="FF0000"/>
                </a:solidFill>
              </a:rPr>
              <a:t>同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endParaRPr lang="zh-CN" altLang="en-US" sz="2000" dirty="0"/>
          </a:p>
          <a:p>
            <a:pPr lvl="0"/>
            <a:r>
              <a:rPr lang="zh-CN" altLang="en-US" sz="2000" dirty="0" smtClean="0">
                <a:latin typeface="Calibri" panose="020F0502020204030204" pitchFamily="34" charset="0"/>
                <a:ea typeface="宋体" panose="02010600030101010101" pitchFamily="2" charset="-122"/>
              </a:rPr>
              <a:t>放大倍数越高，拍照面积越小，畸变效应越小；可以进行</a:t>
            </a:r>
            <a:r>
              <a:rPr lang="zh-CN" altLang="en-US" sz="2000" dirty="0" smtClean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畸变校正</a:t>
            </a:r>
            <a:endParaRPr lang="zh-CN" altLang="en-US" sz="2000" dirty="0">
              <a:solidFill>
                <a:srgbClr val="FF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157" y="2248053"/>
            <a:ext cx="7081838" cy="1439863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96"/>
          <a:stretch>
            <a:fillRect/>
          </a:stretch>
        </p:blipFill>
        <p:spPr>
          <a:xfrm>
            <a:off x="838200" y="1519866"/>
            <a:ext cx="3289088" cy="48264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682357" y="6428380"/>
            <a:ext cx="136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球面</a:t>
            </a:r>
            <a:r>
              <a:rPr lang="zh-CN" altLang="en-US" dirty="0" smtClean="0"/>
              <a:t>镜畸变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023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像散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649" y="1429897"/>
            <a:ext cx="2824653" cy="5428103"/>
          </a:xfrm>
          <a:prstGeom prst="rect">
            <a:avLst/>
          </a:prstGeom>
        </p:spPr>
      </p:pic>
      <p:pic>
        <p:nvPicPr>
          <p:cNvPr id="10" name="Picture 2" descr="C:\Xinzheng\课件\像散.jpg"/>
          <p:cNvPicPr>
            <a:picLocks noChangeAspect="1"/>
          </p:cNvPicPr>
          <p:nvPr/>
        </p:nvPicPr>
        <p:blipFill>
          <a:blip r:embed="rId3"/>
          <a:srcRect l="10420" r="4140" b="28163"/>
          <a:stretch>
            <a:fillRect/>
          </a:stretch>
        </p:blipFill>
        <p:spPr>
          <a:xfrm>
            <a:off x="5665102" y="1585517"/>
            <a:ext cx="3517183" cy="3596044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1" name="TextBox 3"/>
          <p:cNvSpPr txBox="1"/>
          <p:nvPr/>
        </p:nvSpPr>
        <p:spPr>
          <a:xfrm>
            <a:off x="4846491" y="5602573"/>
            <a:ext cx="6507309" cy="101566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r>
              <a:rPr lang="zh-CN" altLang="en-US" sz="2000" dirty="0"/>
              <a:t>垂直</a:t>
            </a:r>
            <a:r>
              <a:rPr lang="en-US" altLang="zh-CN" sz="2000" dirty="0"/>
              <a:t>Z</a:t>
            </a:r>
            <a:r>
              <a:rPr lang="zh-CN" altLang="en-US" sz="2000" dirty="0"/>
              <a:t>轴同一平面上，</a:t>
            </a:r>
            <a:r>
              <a:rPr lang="zh-CN" altLang="en-US" sz="2000" dirty="0">
                <a:solidFill>
                  <a:srgbClr val="FF0000"/>
                </a:solidFill>
              </a:rPr>
              <a:t>物镜的</a:t>
            </a:r>
            <a:r>
              <a:rPr lang="en-US" altLang="zh-CN" sz="2000" dirty="0">
                <a:solidFill>
                  <a:srgbClr val="FF0000"/>
                </a:solidFill>
              </a:rPr>
              <a:t>X</a:t>
            </a:r>
            <a:r>
              <a:rPr lang="zh-CN" altLang="en-US" sz="2000" dirty="0">
                <a:solidFill>
                  <a:srgbClr val="FF0000"/>
                </a:solidFill>
              </a:rPr>
              <a:t>轴与</a:t>
            </a:r>
            <a:r>
              <a:rPr lang="en-US" altLang="zh-CN" sz="2000" dirty="0">
                <a:solidFill>
                  <a:srgbClr val="FF0000"/>
                </a:solidFill>
              </a:rPr>
              <a:t>Y</a:t>
            </a:r>
            <a:r>
              <a:rPr lang="zh-CN" altLang="en-US" sz="2000" dirty="0">
                <a:solidFill>
                  <a:srgbClr val="FF0000"/>
                </a:solidFill>
              </a:rPr>
              <a:t>轴焦距不</a:t>
            </a:r>
            <a:r>
              <a:rPr lang="zh-CN" altLang="en-US" sz="2000" dirty="0" smtClean="0">
                <a:solidFill>
                  <a:srgbClr val="FF0000"/>
                </a:solidFill>
              </a:rPr>
              <a:t>同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endParaRPr lang="zh-CN" altLang="en-US" sz="2000" dirty="0"/>
          </a:p>
          <a:p>
            <a:pPr lvl="0"/>
            <a:r>
              <a:rPr lang="zh-CN" altLang="en-US" sz="2000" dirty="0" smtClean="0">
                <a:latin typeface="Calibri" panose="020F0502020204030204" pitchFamily="34" charset="0"/>
                <a:ea typeface="宋体" panose="02010600030101010101" pitchFamily="2" charset="-122"/>
              </a:rPr>
              <a:t>可</a:t>
            </a:r>
            <a:r>
              <a:rPr lang="zh-CN" altLang="en-US" sz="2000" dirty="0">
                <a:latin typeface="Calibri" panose="020F0502020204030204" pitchFamily="34" charset="0"/>
                <a:ea typeface="宋体" panose="02010600030101010101" pitchFamily="2" charset="-122"/>
              </a:rPr>
              <a:t>以通过</a:t>
            </a:r>
            <a:r>
              <a:rPr lang="zh-CN" altLang="en-US" sz="20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消象散器</a:t>
            </a:r>
            <a:r>
              <a:rPr lang="zh-CN" altLang="en-US" sz="2000" dirty="0">
                <a:latin typeface="Calibri" panose="020F0502020204030204" pitchFamily="34" charset="0"/>
                <a:ea typeface="宋体" panose="02010600030101010101" pitchFamily="2" charset="-122"/>
              </a:rPr>
              <a:t>消除象</a:t>
            </a:r>
            <a:r>
              <a:rPr lang="zh-CN" altLang="en-US" sz="2000" dirty="0" smtClean="0">
                <a:latin typeface="Calibri" panose="020F0502020204030204" pitchFamily="34" charset="0"/>
                <a:ea typeface="宋体" panose="02010600030101010101" pitchFamily="2" charset="-122"/>
              </a:rPr>
              <a:t>散；或后期</a:t>
            </a:r>
            <a:r>
              <a:rPr lang="zh-CN" altLang="en-US" sz="2000" dirty="0" smtClean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数据处理</a:t>
            </a:r>
            <a:r>
              <a:rPr lang="zh-CN" altLang="en-US" sz="2000" dirty="0" smtClean="0">
                <a:latin typeface="Calibri" panose="020F0502020204030204" pitchFamily="34" charset="0"/>
                <a:ea typeface="宋体" panose="02010600030101010101" pitchFamily="2" charset="-122"/>
              </a:rPr>
              <a:t>进行校正</a:t>
            </a:r>
            <a:endParaRPr lang="zh-CN" altLang="en-US" sz="20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2674975" y="3456633"/>
            <a:ext cx="2720990" cy="22952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96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磁透镜像</a:t>
            </a:r>
            <a:r>
              <a:rPr lang="zh-CN" altLang="en-US" dirty="0" smtClean="0"/>
              <a:t>差的误差分析（近原子分辨率）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色差：无需讨论</a:t>
            </a:r>
            <a:endParaRPr lang="en-US" altLang="zh-CN" dirty="0" smtClean="0"/>
          </a:p>
          <a:p>
            <a:r>
              <a:rPr lang="zh-CN" altLang="en-US" dirty="0"/>
              <a:t>慧</a:t>
            </a:r>
            <a:r>
              <a:rPr lang="zh-CN" altLang="en-US" dirty="0" smtClean="0"/>
              <a:t>差：可以通过电镜调机消除，无需讨论</a:t>
            </a:r>
            <a:endParaRPr lang="en-US" altLang="zh-CN" dirty="0" smtClean="0"/>
          </a:p>
          <a:p>
            <a:r>
              <a:rPr lang="zh-CN" altLang="en-US" dirty="0">
                <a:solidFill>
                  <a:srgbClr val="FF0000"/>
                </a:solidFill>
              </a:rPr>
              <a:t>球</a:t>
            </a:r>
            <a:r>
              <a:rPr lang="zh-CN" altLang="en-US" dirty="0" smtClean="0">
                <a:solidFill>
                  <a:srgbClr val="FF0000"/>
                </a:solidFill>
              </a:rPr>
              <a:t>差</a:t>
            </a:r>
            <a:r>
              <a:rPr lang="zh-CN" altLang="en-US" dirty="0" smtClean="0"/>
              <a:t>：配备球差校正器时无需讨论；常规情况下需讨论</a:t>
            </a:r>
            <a:endParaRPr lang="en-US" altLang="zh-CN" dirty="0" smtClean="0"/>
          </a:p>
          <a:p>
            <a:r>
              <a:rPr lang="zh-CN" altLang="en-US" dirty="0"/>
              <a:t>畸</a:t>
            </a:r>
            <a:r>
              <a:rPr lang="zh-CN" altLang="en-US" dirty="0" smtClean="0"/>
              <a:t>变：高倍下影响较小，只需在</a:t>
            </a:r>
            <a:r>
              <a:rPr lang="en-US" altLang="zh-CN" dirty="0" smtClean="0"/>
              <a:t>motion correction</a:t>
            </a:r>
            <a:r>
              <a:rPr lang="zh-CN" altLang="en-US" dirty="0" smtClean="0"/>
              <a:t>时简单校正即可</a:t>
            </a:r>
            <a:endParaRPr lang="en-US" altLang="zh-CN" dirty="0" smtClean="0"/>
          </a:p>
          <a:p>
            <a:r>
              <a:rPr lang="zh-CN" altLang="en-US" dirty="0">
                <a:solidFill>
                  <a:srgbClr val="FF0000"/>
                </a:solidFill>
              </a:rPr>
              <a:t>像</a:t>
            </a:r>
            <a:r>
              <a:rPr lang="zh-CN" altLang="en-US" dirty="0" smtClean="0">
                <a:solidFill>
                  <a:srgbClr val="FF0000"/>
                </a:solidFill>
              </a:rPr>
              <a:t>散</a:t>
            </a:r>
            <a:r>
              <a:rPr lang="zh-CN" altLang="en-US" dirty="0" smtClean="0"/>
              <a:t>：调机时可尽可能调小，但无法消除，常规情况下需讨论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离焦</a:t>
            </a:r>
            <a:r>
              <a:rPr lang="zh-CN" altLang="en-US" dirty="0" smtClean="0"/>
              <a:t>：常规情况下样品存在厚度并且无法准确放在焦点上，会带来额外的相位改变，常规情况下需讨论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6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b="57737"/>
          <a:stretch>
            <a:fillRect/>
          </a:stretch>
        </p:blipFill>
        <p:spPr>
          <a:xfrm>
            <a:off x="1052025" y="1690688"/>
            <a:ext cx="9898390" cy="343844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球差带来的散射角变化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894" y="5369442"/>
            <a:ext cx="2667320" cy="4534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945" y="5691174"/>
            <a:ext cx="1976246" cy="4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894" y="6063230"/>
            <a:ext cx="3659918" cy="409103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4497572" y="2604977"/>
            <a:ext cx="4486940" cy="21690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497572" y="2604977"/>
            <a:ext cx="4486940" cy="161719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984512" y="4222174"/>
            <a:ext cx="0" cy="48468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3044554" y="2604977"/>
            <a:ext cx="1453018" cy="1617197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4497572" y="2624782"/>
            <a:ext cx="0" cy="1626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3044554" y="4251246"/>
            <a:ext cx="1453018" cy="19805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5370812" y="5913578"/>
            <a:ext cx="1604171" cy="19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29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t="41721" b="28348"/>
          <a:stretch>
            <a:fillRect/>
          </a:stretch>
        </p:blipFill>
        <p:spPr>
          <a:xfrm>
            <a:off x="839878" y="1542489"/>
            <a:ext cx="10165937" cy="250096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 smtClean="0"/>
              <a:t>磁透镜像差</a:t>
            </a:r>
            <a:r>
              <a:rPr lang="en-US" altLang="zh-CN" sz="4000" dirty="0" smtClean="0"/>
              <a:t>——</a:t>
            </a:r>
            <a:r>
              <a:rPr lang="zh-CN" altLang="en-US" sz="4000" dirty="0" smtClean="0"/>
              <a:t>样品厚度带来</a:t>
            </a:r>
            <a:r>
              <a:rPr lang="zh-CN" altLang="en-US" sz="4000" dirty="0"/>
              <a:t>的散射</a:t>
            </a:r>
            <a:r>
              <a:rPr lang="zh-CN" altLang="en-US" sz="4000" dirty="0" smtClean="0"/>
              <a:t>角</a:t>
            </a:r>
            <a:r>
              <a:rPr lang="zh-CN" altLang="en-US" sz="4000" dirty="0"/>
              <a:t>变化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4342393" y="3264503"/>
            <a:ext cx="4593945" cy="275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342393" y="1542489"/>
            <a:ext cx="4593945" cy="170220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4342393" y="1542489"/>
            <a:ext cx="14942" cy="170220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7963786" y="2868052"/>
            <a:ext cx="217264" cy="50234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8181050" y="2868053"/>
            <a:ext cx="920420" cy="3964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7963786" y="3321338"/>
            <a:ext cx="1137684" cy="3915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305" y="4558187"/>
            <a:ext cx="6321001" cy="66263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152" y="5491893"/>
            <a:ext cx="1599600" cy="2895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0340" y="5875983"/>
            <a:ext cx="1754400" cy="37313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4594" y="5503909"/>
            <a:ext cx="2528400" cy="3474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1698" y="5503909"/>
            <a:ext cx="1032000" cy="23160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8"/>
          <a:srcRect l="63648" t="1946" b="1"/>
          <a:stretch>
            <a:fillRect/>
          </a:stretch>
        </p:blipFill>
        <p:spPr>
          <a:xfrm>
            <a:off x="4111576" y="5875983"/>
            <a:ext cx="1330440" cy="401142"/>
          </a:xfrm>
          <a:prstGeom prst="rect">
            <a:avLst/>
          </a:prstGeom>
        </p:spPr>
      </p:pic>
      <p:cxnSp>
        <p:nvCxnSpPr>
          <p:cNvPr id="22" name="直接箭头连接符 21"/>
          <p:cNvCxnSpPr/>
          <p:nvPr/>
        </p:nvCxnSpPr>
        <p:spPr>
          <a:xfrm flipV="1">
            <a:off x="6096000" y="5692473"/>
            <a:ext cx="1604171" cy="19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00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离焦带来</a:t>
            </a:r>
            <a:r>
              <a:rPr lang="zh-CN" altLang="en-US" dirty="0"/>
              <a:t>的散射</a:t>
            </a:r>
            <a:r>
              <a:rPr lang="zh-CN" altLang="en-US" dirty="0" smtClean="0"/>
              <a:t>角</a:t>
            </a:r>
            <a:r>
              <a:rPr lang="zh-CN" altLang="en-US" dirty="0"/>
              <a:t>变化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t="70414"/>
          <a:stretch>
            <a:fillRect/>
          </a:stretch>
        </p:blipFill>
        <p:spPr>
          <a:xfrm>
            <a:off x="1005950" y="1922836"/>
            <a:ext cx="9144723" cy="222386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857" y="4932212"/>
            <a:ext cx="2992800" cy="3281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477" y="5812459"/>
            <a:ext cx="1522200" cy="29593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7477" y="5393836"/>
            <a:ext cx="1599600" cy="28950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7621" y="5290903"/>
            <a:ext cx="2889600" cy="392433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 flipH="1">
            <a:off x="8353789" y="3158863"/>
            <a:ext cx="217264" cy="50234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 flipV="1">
            <a:off x="8571053" y="3158864"/>
            <a:ext cx="920420" cy="3964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8353789" y="3612149"/>
            <a:ext cx="1137684" cy="3915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5274657" y="5538586"/>
            <a:ext cx="1604171" cy="19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4202605" y="2044008"/>
            <a:ext cx="4034198" cy="151130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202605" y="2044008"/>
            <a:ext cx="4151184" cy="120063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8236803" y="3244645"/>
            <a:ext cx="116986" cy="3106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05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磁透镜像差带来的总的相位</a:t>
            </a:r>
            <a:r>
              <a:rPr lang="zh-CN" altLang="en-US" dirty="0"/>
              <a:t>变化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50" y="1693810"/>
            <a:ext cx="4773001" cy="39243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05566"/>
            <a:ext cx="5005201" cy="375063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512" y="1530855"/>
            <a:ext cx="4231200" cy="137673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7230" y="3007427"/>
            <a:ext cx="954600" cy="31523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0230" y="3456466"/>
            <a:ext cx="1728600" cy="39886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7380" y="4489151"/>
            <a:ext cx="2812200" cy="50823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64274" y="5169629"/>
            <a:ext cx="851400" cy="4439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08812" y="6089717"/>
            <a:ext cx="3018600" cy="501800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7028641" y="5892948"/>
            <a:ext cx="3578942" cy="8209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46201" y="1395261"/>
            <a:ext cx="5518546" cy="9184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2821858" y="3244645"/>
            <a:ext cx="530942" cy="11700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2821858" y="3146323"/>
            <a:ext cx="285136" cy="126836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3106994" y="3146323"/>
            <a:ext cx="245806" cy="983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0327412" y="5118769"/>
            <a:ext cx="183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傅里</a:t>
            </a:r>
            <a:r>
              <a:rPr lang="zh-CN" altLang="en-US" dirty="0" smtClean="0"/>
              <a:t>叶空间频率</a:t>
            </a:r>
            <a:endParaRPr lang="zh-CN" altLang="en-US" dirty="0"/>
          </a:p>
        </p:txBody>
      </p:sp>
      <p:cxnSp>
        <p:nvCxnSpPr>
          <p:cNvPr id="29" name="直接箭头连接符 28"/>
          <p:cNvCxnSpPr>
            <a:stCxn id="28" idx="1"/>
            <a:endCxn id="18" idx="3"/>
          </p:cNvCxnSpPr>
          <p:nvPr/>
        </p:nvCxnSpPr>
        <p:spPr>
          <a:xfrm flipH="1">
            <a:off x="9615674" y="5303435"/>
            <a:ext cx="711738" cy="8814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10030630" y="3146319"/>
            <a:ext cx="1964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样</a:t>
            </a:r>
            <a:r>
              <a:rPr lang="zh-CN" altLang="en-US" dirty="0" smtClean="0"/>
              <a:t>品厚度与欠焦本质上是</a:t>
            </a:r>
            <a:r>
              <a:rPr lang="en-US" altLang="zh-CN" dirty="0" smtClean="0"/>
              <a:t>Z</a:t>
            </a:r>
            <a:r>
              <a:rPr lang="zh-CN" altLang="en-US" dirty="0" smtClean="0"/>
              <a:t>轴高度，合并为总欠焦</a:t>
            </a:r>
            <a:endParaRPr lang="zh-CN" altLang="en-US" dirty="0"/>
          </a:p>
        </p:txBody>
      </p:sp>
      <p:cxnSp>
        <p:nvCxnSpPr>
          <p:cNvPr id="33" name="直接箭头连接符 32"/>
          <p:cNvCxnSpPr>
            <a:stCxn id="32" idx="1"/>
            <a:endCxn id="16" idx="3"/>
          </p:cNvCxnSpPr>
          <p:nvPr/>
        </p:nvCxnSpPr>
        <p:spPr>
          <a:xfrm flipH="1">
            <a:off x="9488830" y="3607984"/>
            <a:ext cx="541800" cy="4791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132864" y="2128340"/>
            <a:ext cx="207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相位</a:t>
            </a:r>
            <a:r>
              <a:rPr lang="en-US" altLang="zh-CN" dirty="0" smtClean="0"/>
              <a:t>=</a:t>
            </a:r>
            <a:r>
              <a:rPr lang="zh-CN" altLang="en-US" dirty="0" smtClean="0"/>
              <a:t>光程差*</a:t>
            </a:r>
            <a:r>
              <a:rPr lang="en-US" altLang="zh-CN" dirty="0" smtClean="0"/>
              <a:t>2π/</a:t>
            </a:r>
            <a:r>
              <a:rPr lang="en-US" altLang="zh-CN" dirty="0"/>
              <a:t>λ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303816" y="2337704"/>
            <a:ext cx="1970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总的散射角变化</a:t>
            </a:r>
            <a:endParaRPr lang="zh-CN" altLang="en-US" dirty="0"/>
          </a:p>
        </p:txBody>
      </p:sp>
      <p:cxnSp>
        <p:nvCxnSpPr>
          <p:cNvPr id="25" name="直接箭头连接符 24"/>
          <p:cNvCxnSpPr/>
          <p:nvPr/>
        </p:nvCxnSpPr>
        <p:spPr>
          <a:xfrm flipV="1">
            <a:off x="5941887" y="2790902"/>
            <a:ext cx="1117542" cy="111948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H="1">
            <a:off x="8627555" y="3883232"/>
            <a:ext cx="1" cy="5097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8624530" y="5026778"/>
            <a:ext cx="1" cy="6921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>
            <a:off x="5941887" y="1845558"/>
            <a:ext cx="8251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9759730" y="748930"/>
            <a:ext cx="1970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光程差</a:t>
            </a:r>
            <a:r>
              <a:rPr lang="en-US" altLang="zh-CN" dirty="0" smtClean="0"/>
              <a:t>=</a:t>
            </a:r>
            <a:r>
              <a:rPr lang="zh-CN" altLang="en-US" dirty="0" smtClean="0"/>
              <a:t>散射角对散射半径积分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885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像散的影响</a:t>
            </a:r>
            <a:endParaRPr lang="zh-CN" altLang="en-US" dirty="0"/>
          </a:p>
        </p:txBody>
      </p:sp>
      <p:pic>
        <p:nvPicPr>
          <p:cNvPr id="1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74" y="2056673"/>
            <a:ext cx="6794255" cy="4017114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9186" y="1626705"/>
            <a:ext cx="3018600" cy="5018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7729870" y="2418521"/>
            <a:ext cx="2897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欠焦不再是常数，而是一个与角度有关的函数</a:t>
            </a:r>
            <a:endParaRPr lang="zh-CN" altLang="en-US" dirty="0"/>
          </a:p>
        </p:txBody>
      </p:sp>
      <p:cxnSp>
        <p:nvCxnSpPr>
          <p:cNvPr id="22" name="直接箭头连接符 21"/>
          <p:cNvCxnSpPr>
            <a:stCxn id="21" idx="0"/>
          </p:cNvCxnSpPr>
          <p:nvPr/>
        </p:nvCxnSpPr>
        <p:spPr>
          <a:xfrm flipV="1">
            <a:off x="9178828" y="2056673"/>
            <a:ext cx="751981" cy="36184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9186" y="3354868"/>
            <a:ext cx="4227502" cy="325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7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冷冻制样：仪器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7798"/>
            <a:ext cx="1293281" cy="273469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824" y="1927798"/>
            <a:ext cx="2094154" cy="273469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3568" y="1927797"/>
            <a:ext cx="3202215" cy="273469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8662" y="1690688"/>
            <a:ext cx="2086965" cy="31242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99839" y="4738688"/>
            <a:ext cx="115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Gatan</a:t>
            </a:r>
            <a:r>
              <a:rPr lang="zh-CN" altLang="en-US" dirty="0"/>
              <a:t> </a:t>
            </a:r>
            <a:r>
              <a:rPr lang="en-US" altLang="zh-CN" dirty="0"/>
              <a:t>CP3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2494084" y="4738688"/>
            <a:ext cx="2336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Thermo fisher</a:t>
            </a:r>
            <a:r>
              <a:rPr lang="zh-CN" altLang="en-US" dirty="0"/>
              <a:t> </a:t>
            </a:r>
            <a:r>
              <a:rPr lang="en-US" altLang="zh-CN" dirty="0" err="1"/>
              <a:t>Vitrobot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579854" y="4738688"/>
            <a:ext cx="128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Leica EMGP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643424" y="4738688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Home made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442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像散的影响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15" y="3200249"/>
            <a:ext cx="4347941" cy="73673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926" y="4623623"/>
            <a:ext cx="6613814" cy="69265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415" y="1874686"/>
            <a:ext cx="4504018" cy="74873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815791" y="2709852"/>
            <a:ext cx="1412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加</a:t>
            </a:r>
            <a:r>
              <a:rPr lang="zh-CN" altLang="en-US" dirty="0" smtClean="0"/>
              <a:t>入</a:t>
            </a:r>
            <a:r>
              <a:rPr lang="en-US" altLang="zh-CN" dirty="0" smtClean="0"/>
              <a:t>θ</a:t>
            </a:r>
            <a:r>
              <a:rPr lang="zh-CN" altLang="en-US" dirty="0" smtClean="0"/>
              <a:t>变量</a:t>
            </a:r>
            <a:endParaRPr lang="zh-CN" altLang="en-US" dirty="0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2778357" y="2504457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830926" y="4095637"/>
            <a:ext cx="958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其中：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38200" y="5683979"/>
            <a:ext cx="9400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u,v</a:t>
            </a:r>
            <a:r>
              <a:rPr lang="zh-CN" altLang="en-US" dirty="0" smtClean="0"/>
              <a:t>为长轴（极大值）与短轴（极小值）方向，</a:t>
            </a:r>
            <a:r>
              <a:rPr lang="en-US" altLang="zh-CN" dirty="0" err="1" smtClean="0"/>
              <a:t>u,v,θ</a:t>
            </a:r>
            <a:r>
              <a:rPr lang="zh-CN" altLang="en-US" dirty="0" smtClean="0"/>
              <a:t>为后期数据处理过程中测定的值。</a:t>
            </a:r>
            <a:endParaRPr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740" y="2058388"/>
            <a:ext cx="4227502" cy="325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7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磁透镜像差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振幅衬度修正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96065"/>
            <a:ext cx="9094502" cy="6851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43" y="2424671"/>
            <a:ext cx="5069700" cy="810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43" y="1690688"/>
            <a:ext cx="6772502" cy="694800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V="1">
            <a:off x="3242930" y="4090317"/>
            <a:ext cx="425304" cy="57737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466753" y="4775467"/>
            <a:ext cx="172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振幅衬度系数</a:t>
            </a:r>
            <a:endParaRPr lang="en-US" altLang="zh-CN" dirty="0" smtClean="0"/>
          </a:p>
        </p:txBody>
      </p:sp>
      <p:cxnSp>
        <p:nvCxnSpPr>
          <p:cNvPr id="9" name="直接箭头连接符 8"/>
          <p:cNvCxnSpPr>
            <a:stCxn id="10" idx="0"/>
          </p:cNvCxnSpPr>
          <p:nvPr/>
        </p:nvCxnSpPr>
        <p:spPr>
          <a:xfrm flipV="1">
            <a:off x="7687045" y="4025733"/>
            <a:ext cx="822547" cy="67385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731887" y="4699589"/>
            <a:ext cx="1910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振幅衬度带来的全局的相位改变</a:t>
            </a:r>
            <a:endParaRPr lang="en-US" altLang="zh-CN" dirty="0" smtClean="0"/>
          </a:p>
        </p:txBody>
      </p:sp>
      <p:sp>
        <p:nvSpPr>
          <p:cNvPr id="11" name="文本框 10"/>
          <p:cNvSpPr txBox="1"/>
          <p:nvPr/>
        </p:nvSpPr>
        <p:spPr>
          <a:xfrm>
            <a:off x="8893840" y="4702488"/>
            <a:ext cx="191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磁透镜像差带来的相位改变</a:t>
            </a:r>
            <a:endParaRPr lang="en-US" altLang="zh-CN" dirty="0" smtClean="0"/>
          </a:p>
        </p:txBody>
      </p:sp>
      <p:cxnSp>
        <p:nvCxnSpPr>
          <p:cNvPr id="12" name="直接箭头连接符 11"/>
          <p:cNvCxnSpPr>
            <a:stCxn id="11" idx="0"/>
          </p:cNvCxnSpPr>
          <p:nvPr/>
        </p:nvCxnSpPr>
        <p:spPr>
          <a:xfrm flipH="1" flipV="1">
            <a:off x="9250326" y="4025733"/>
            <a:ext cx="603250" cy="67675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3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84" y="2803191"/>
            <a:ext cx="4876800" cy="3406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231" y="2803191"/>
            <a:ext cx="4884420" cy="3421380"/>
          </a:xfrm>
          <a:prstGeom prst="rect">
            <a:avLst/>
          </a:prstGeom>
        </p:spPr>
      </p:pic>
      <p:cxnSp>
        <p:nvCxnSpPr>
          <p:cNvPr id="11" name="直接箭头连接符 10"/>
          <p:cNvCxnSpPr/>
          <p:nvPr/>
        </p:nvCxnSpPr>
        <p:spPr>
          <a:xfrm flipV="1">
            <a:off x="5443884" y="4392747"/>
            <a:ext cx="1132347" cy="55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443884" y="4513881"/>
            <a:ext cx="1273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envelope</a:t>
            </a: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7787472" y="2782446"/>
            <a:ext cx="422033" cy="78471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908350" y="2413114"/>
            <a:ext cx="1758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point resolution</a:t>
            </a:r>
          </a:p>
        </p:txBody>
      </p:sp>
      <p:cxnSp>
        <p:nvCxnSpPr>
          <p:cNvPr id="19" name="直接箭头连接符 18"/>
          <p:cNvCxnSpPr>
            <a:stCxn id="21" idx="0"/>
          </p:cNvCxnSpPr>
          <p:nvPr/>
        </p:nvCxnSpPr>
        <p:spPr>
          <a:xfrm flipV="1">
            <a:off x="10281355" y="3707842"/>
            <a:ext cx="643618" cy="51681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9402232" y="4224657"/>
            <a:ext cx="1758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resolution limit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磁透镜像差</a:t>
            </a:r>
            <a:r>
              <a:rPr lang="en-US" altLang="zh-CN" dirty="0" smtClean="0"/>
              <a:t>——</a:t>
            </a:r>
            <a:r>
              <a:rPr lang="zh-CN" altLang="en-US" smtClean="0"/>
              <a:t>衰减修</a:t>
            </a:r>
            <a:r>
              <a:rPr lang="zh-CN" altLang="en-US" dirty="0"/>
              <a:t>正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877479" y="1753361"/>
            <a:ext cx="260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光源</a:t>
            </a:r>
            <a:r>
              <a:rPr lang="zh-CN" altLang="en-US" dirty="0" smtClean="0"/>
              <a:t>、</a:t>
            </a:r>
            <a:r>
              <a:rPr lang="zh-CN" altLang="en-US" dirty="0" smtClean="0">
                <a:solidFill>
                  <a:srgbClr val="FF0000"/>
                </a:solidFill>
              </a:rPr>
              <a:t>样品噪声</a:t>
            </a:r>
            <a:r>
              <a:rPr lang="zh-CN" altLang="en-US" dirty="0" smtClean="0"/>
              <a:t>、</a:t>
            </a:r>
            <a:r>
              <a:rPr lang="zh-CN" altLang="en-US" dirty="0" smtClean="0">
                <a:solidFill>
                  <a:srgbClr val="FF0000"/>
                </a:solidFill>
              </a:rPr>
              <a:t>相机</a:t>
            </a:r>
            <a:r>
              <a:rPr lang="zh-CN" altLang="en-US" dirty="0" smtClean="0"/>
              <a:t>的缺陷会衰减高频信号</a:t>
            </a:r>
            <a:endParaRPr lang="en-US" altLang="zh-CN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481" y="310425"/>
            <a:ext cx="4050600" cy="178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14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标题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zh-CN" altLang="en-US" sz="2800" b="1" dirty="0"/>
              <a:t>衬度传递函数：</a:t>
            </a:r>
            <a:r>
              <a:rPr lang="zh-CN" altLang="en-US" sz="2800" dirty="0"/>
              <a:t>信息极限</a:t>
            </a:r>
          </a:p>
        </p:txBody>
      </p:sp>
      <p:sp>
        <p:nvSpPr>
          <p:cNvPr id="53251" name="内容占位符 2"/>
          <p:cNvSpPr>
            <a:spLocks noGrp="1"/>
          </p:cNvSpPr>
          <p:nvPr>
            <p:ph idx="1"/>
          </p:nvPr>
        </p:nvSpPr>
        <p:spPr>
          <a:xfrm>
            <a:off x="5926138" y="1484313"/>
            <a:ext cx="4248150" cy="1541462"/>
          </a:xfrm>
          <a:ln/>
        </p:spPr>
        <p:txBody>
          <a:bodyPr vert="horz" wrap="square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实际光源对衬度传递函数的贡献是一个衰减的包络。由于色差造成的衰减函数为：</a:t>
            </a:r>
          </a:p>
        </p:txBody>
      </p:sp>
      <p:sp>
        <p:nvSpPr>
          <p:cNvPr id="4" name="TextBox 3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5856555" y="2861220"/>
            <a:ext cx="4149212" cy="783804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5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868864" y="4024378"/>
            <a:ext cx="8136904" cy="844783"/>
          </a:xfrm>
          <a:prstGeom prst="rect">
            <a:avLst/>
          </a:prstGeom>
          <a:blipFill rotWithShape="1">
            <a:blip r:embed="rId3"/>
            <a:stretch>
              <a:fillRect l="-1199" t="-8633" r="-225" b="-15827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6" name="TextBox 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717820" y="4975098"/>
            <a:ext cx="2530308" cy="614142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pic>
        <p:nvPicPr>
          <p:cNvPr id="53255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0263" y="1585913"/>
            <a:ext cx="3605212" cy="1987550"/>
          </a:xfrm>
          <a:prstGeom prst="rect">
            <a:avLst/>
          </a:prstGeom>
          <a:noFill/>
          <a:ln w="9525">
            <a:noFill/>
            <a:miter/>
          </a:ln>
        </p:spPr>
      </p:pic>
    </p:spTree>
    <p:extLst>
      <p:ext uri="{BB962C8B-B14F-4D97-AF65-F5344CB8AC3E}">
        <p14:creationId xmlns:p14="http://schemas.microsoft.com/office/powerpoint/2010/main" val="15482971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CTF</a:t>
            </a:r>
            <a:r>
              <a:rPr lang="zh-CN" altLang="en-US" dirty="0" smtClean="0"/>
              <a:t>中的欠焦与衬度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0772"/>
            <a:ext cx="7565261" cy="45889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456" y="1690688"/>
            <a:ext cx="4607544" cy="322743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751520" y="5616135"/>
            <a:ext cx="7025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：首先选择合适的欠焦值，使得</a:t>
            </a:r>
            <a:r>
              <a:rPr lang="en-US" altLang="zh-CN" dirty="0" smtClean="0"/>
              <a:t>CTF</a:t>
            </a:r>
            <a:r>
              <a:rPr lang="zh-CN" altLang="en-US" dirty="0" smtClean="0"/>
              <a:t>函数的积分最大，即衬度最大；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：其次由于欠焦越大，高频信号衰减越厉害，越不利于高分辨率重构，因此在</a:t>
            </a:r>
            <a:r>
              <a:rPr lang="zh-CN" altLang="en-US" dirty="0" smtClean="0">
                <a:solidFill>
                  <a:srgbClr val="FF0000"/>
                </a:solidFill>
              </a:rPr>
              <a:t>保证衬度的情况下欠焦越小越好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8740877" y="2453875"/>
            <a:ext cx="1" cy="2399073"/>
          </a:xfrm>
          <a:prstGeom prst="straightConnector1">
            <a:avLst/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69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总结：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43" y="3872050"/>
            <a:ext cx="4347941" cy="73673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43" y="4715242"/>
            <a:ext cx="6613814" cy="6926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75" y="1981127"/>
            <a:ext cx="8466618" cy="4802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075" y="2991141"/>
            <a:ext cx="2834013" cy="597188"/>
          </a:xfrm>
          <a:prstGeom prst="rect">
            <a:avLst/>
          </a:prstGeom>
        </p:spPr>
      </p:pic>
      <p:cxnSp>
        <p:nvCxnSpPr>
          <p:cNvPr id="13" name="直接箭头连接符 12"/>
          <p:cNvCxnSpPr>
            <a:stCxn id="16" idx="1"/>
          </p:cNvCxnSpPr>
          <p:nvPr/>
        </p:nvCxnSpPr>
        <p:spPr>
          <a:xfrm flipH="1" flipV="1">
            <a:off x="6209414" y="2466620"/>
            <a:ext cx="2626242" cy="176312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835656" y="3491085"/>
            <a:ext cx="2349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</a:t>
            </a:r>
            <a:r>
              <a:rPr lang="zh-CN" altLang="en-US" dirty="0" smtClean="0"/>
              <a:t>据处理：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/>
              <a:t>、</a:t>
            </a:r>
            <a:r>
              <a:rPr lang="zh-CN" altLang="en-US" dirty="0" smtClean="0"/>
              <a:t>求解</a:t>
            </a:r>
            <a:r>
              <a:rPr lang="en-US" altLang="zh-CN" dirty="0" smtClean="0"/>
              <a:t>CTF</a:t>
            </a:r>
            <a:r>
              <a:rPr lang="zh-CN" altLang="en-US" dirty="0" smtClean="0"/>
              <a:t>函数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、求解势能函数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、求解取向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、傅</a:t>
            </a:r>
            <a:r>
              <a:rPr lang="zh-CN" altLang="en-US" dirty="0"/>
              <a:t>里</a:t>
            </a:r>
            <a:r>
              <a:rPr lang="zh-CN" altLang="en-US" dirty="0" smtClean="0"/>
              <a:t>叶空间重构</a:t>
            </a:r>
            <a:endParaRPr lang="en-US" altLang="zh-CN" dirty="0" smtClean="0"/>
          </a:p>
        </p:txBody>
      </p:sp>
      <p:cxnSp>
        <p:nvCxnSpPr>
          <p:cNvPr id="18" name="直接箭头连接符 17"/>
          <p:cNvCxnSpPr/>
          <p:nvPr/>
        </p:nvCxnSpPr>
        <p:spPr>
          <a:xfrm flipH="1" flipV="1">
            <a:off x="8282764" y="2506066"/>
            <a:ext cx="552892" cy="144924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/>
          <a:srcRect l="82092" r="12881"/>
          <a:stretch>
            <a:fillRect/>
          </a:stretch>
        </p:blipFill>
        <p:spPr>
          <a:xfrm>
            <a:off x="5475768" y="3808252"/>
            <a:ext cx="457200" cy="68515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6"/>
          <a:srcRect l="50020" r="47291"/>
          <a:stretch>
            <a:fillRect/>
          </a:stretch>
        </p:blipFill>
        <p:spPr>
          <a:xfrm>
            <a:off x="5231219" y="3808252"/>
            <a:ext cx="244549" cy="68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05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标题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zh-CN" altLang="en-US" sz="2400" b="1" dirty="0"/>
              <a:t>衬度传递函数：</a:t>
            </a:r>
            <a:r>
              <a:rPr lang="zh-CN" altLang="en-US" sz="2400" dirty="0"/>
              <a:t>舍尔策聚焦</a:t>
            </a:r>
          </a:p>
        </p:txBody>
      </p:sp>
      <p:sp>
        <p:nvSpPr>
          <p:cNvPr id="50179" name="内容占位符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1684338"/>
          </a:xfrm>
          <a:ln/>
        </p:spPr>
        <p:txBody>
          <a:bodyPr vert="horz" wrap="square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希望在平坦区中部（函数斜率</a:t>
            </a:r>
            <a:r>
              <a:rPr lang="en-US" altLang="zh-CN" sz="2400" dirty="0"/>
              <a:t>=0</a:t>
            </a:r>
            <a:r>
              <a:rPr lang="zh-CN" altLang="en-US" sz="2400" dirty="0"/>
              <a:t>）的值接近</a:t>
            </a:r>
            <a:r>
              <a:rPr lang="en-US" altLang="zh-CN" sz="2400" dirty="0"/>
              <a:t>-1</a:t>
            </a:r>
            <a:r>
              <a:rPr lang="zh-CN" altLang="en-US" sz="2400" dirty="0"/>
              <a:t>，</a:t>
            </a:r>
          </a:p>
        </p:txBody>
      </p:sp>
      <p:sp>
        <p:nvSpPr>
          <p:cNvPr id="4" name="矩形 3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783632" y="2348881"/>
            <a:ext cx="3909147" cy="459741"/>
          </a:xfrm>
          <a:prstGeom prst="rect">
            <a:avLst/>
          </a:prstGeom>
          <a:blipFill rotWithShape="1">
            <a:blip r:embed="rId2"/>
            <a:stretch>
              <a:fillRect t="-3947" r="-468" b="-263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5" name="矩形 4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3287688" y="3244334"/>
            <a:ext cx="3764492" cy="369332"/>
          </a:xfrm>
          <a:prstGeom prst="rect">
            <a:avLst/>
          </a:prstGeom>
          <a:blipFill rotWithShape="1">
            <a:blip r:embed="rId3"/>
            <a:stretch>
              <a:fillRect l="-1294" t="-13115" b="-1967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6" name="TextBox 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423593" y="4005064"/>
            <a:ext cx="8239179" cy="506870"/>
          </a:xfrm>
          <a:prstGeom prst="rect">
            <a:avLst/>
          </a:prstGeom>
          <a:blipFill rotWithShape="1">
            <a:blip r:embed="rId4"/>
            <a:stretch>
              <a:fillRect l="-666" b="-6024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7" name="TextBox 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283346" y="5215790"/>
            <a:ext cx="2781659" cy="536622"/>
          </a:xfrm>
          <a:prstGeom prst="rect">
            <a:avLst/>
          </a:prstGeom>
          <a:blipFill rotWithShape="1">
            <a:blip r:embed="rId5"/>
            <a:stretch>
              <a:fillRect l="-1974" b="-2273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443530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388" y="549276"/>
            <a:ext cx="6203950" cy="59340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1203" name="TextBox 3"/>
          <p:cNvSpPr txBox="1"/>
          <p:nvPr/>
        </p:nvSpPr>
        <p:spPr>
          <a:xfrm>
            <a:off x="8328025" y="2492375"/>
            <a:ext cx="2154238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/>
            <a:r>
              <a:rPr lang="en-US" altLang="zh-CN" dirty="0">
                <a:latin typeface="Calibri" pitchFamily="34" charset="0"/>
                <a:ea typeface="宋体" charset="-122"/>
              </a:rPr>
              <a:t>n=0</a:t>
            </a:r>
            <a:r>
              <a:rPr lang="zh-CN" altLang="en-US" dirty="0">
                <a:latin typeface="Calibri" pitchFamily="34" charset="0"/>
                <a:ea typeface="宋体" charset="-122"/>
              </a:rPr>
              <a:t>时为舍尔策聚焦</a:t>
            </a:r>
          </a:p>
        </p:txBody>
      </p:sp>
      <p:sp>
        <p:nvSpPr>
          <p:cNvPr id="5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8093312" y="3501872"/>
            <a:ext cx="2389692" cy="379656"/>
          </a:xfrm>
          <a:prstGeom prst="rect">
            <a:avLst/>
          </a:prstGeom>
          <a:blipFill rotWithShape="1">
            <a:blip r:embed="rId3"/>
            <a:stretch>
              <a:fillRect b="-11111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6406741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标题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zh-CN" altLang="en-US" sz="2800" b="1" dirty="0"/>
              <a:t>衬度传递函数：</a:t>
            </a:r>
            <a:r>
              <a:rPr lang="zh-CN" altLang="en-US" sz="2800" dirty="0"/>
              <a:t>点分辨率</a:t>
            </a:r>
          </a:p>
        </p:txBody>
      </p:sp>
      <p:pic>
        <p:nvPicPr>
          <p:cNvPr id="52227" name="Picture 2"/>
          <p:cNvPicPr>
            <a:picLocks noChangeAspect="1"/>
          </p:cNvPicPr>
          <p:nvPr/>
        </p:nvPicPr>
        <p:blipFill>
          <a:blip r:embed="rId2"/>
          <a:srcRect r="6577" b="73833"/>
          <a:stretch>
            <a:fillRect/>
          </a:stretch>
        </p:blipFill>
        <p:spPr>
          <a:xfrm>
            <a:off x="3455988" y="1382713"/>
            <a:ext cx="5257800" cy="14097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727848" y="3122217"/>
            <a:ext cx="3110788" cy="475451"/>
          </a:xfrm>
          <a:prstGeom prst="rect">
            <a:avLst/>
          </a:prstGeom>
          <a:blipFill rotWithShape="1">
            <a:blip r:embed="rId3"/>
            <a:stretch>
              <a:fillRect b="-16667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6" name="TextBox 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5015881" y="3661478"/>
            <a:ext cx="2402965" cy="461665"/>
          </a:xfrm>
          <a:prstGeom prst="rect">
            <a:avLst/>
          </a:prstGeom>
          <a:blipFill rotWithShape="1">
            <a:blip r:embed="rId4"/>
            <a:stretch>
              <a:fillRect b="-9333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7" name="矩形 6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3215680" y="4221089"/>
            <a:ext cx="4583742" cy="475451"/>
          </a:xfrm>
          <a:prstGeom prst="rect">
            <a:avLst/>
          </a:prstGeom>
          <a:blipFill rotWithShape="1">
            <a:blip r:embed="rId5"/>
            <a:stretch>
              <a:fillRect b="-16667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3" name="TextBox 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596688" y="5013177"/>
            <a:ext cx="3425361" cy="849015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196962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/>
              <a:t>提</a:t>
            </a:r>
            <a:r>
              <a:rPr lang="zh-CN" altLang="en-US" dirty="0" smtClean="0"/>
              <a:t>高衬度：相位板</a:t>
            </a:r>
            <a:endParaRPr lang="zh-CN" altLang="en-US" dirty="0"/>
          </a:p>
        </p:txBody>
      </p:sp>
      <p:pic>
        <p:nvPicPr>
          <p:cNvPr id="1028" name="Picture 4" descr="http://www.biochem.mpg.de/5296673/zoom-146123869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40" y="1602278"/>
            <a:ext cx="8820150" cy="483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n external file that holds a picture, illustration, etc.&#10;Object name is pnas.1418377111fig0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790" y="1979858"/>
            <a:ext cx="2604990" cy="417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83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冷冻制样：载网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2231"/>
            <a:ext cx="2295525" cy="22002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56445" y="4460631"/>
            <a:ext cx="2392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</a:t>
            </a:r>
            <a:r>
              <a:rPr lang="zh-CN" altLang="en-US" dirty="0"/>
              <a:t>目，</a:t>
            </a:r>
            <a:r>
              <a:rPr lang="en-US" altLang="zh-CN" dirty="0"/>
              <a:t>300</a:t>
            </a:r>
            <a:r>
              <a:rPr lang="zh-CN" altLang="en-US" dirty="0"/>
              <a:t>目，</a:t>
            </a:r>
            <a:r>
              <a:rPr lang="en-US" altLang="zh-CN" dirty="0"/>
              <a:t>400</a:t>
            </a:r>
            <a:r>
              <a:rPr lang="zh-CN" altLang="en-US" dirty="0"/>
              <a:t>目</a:t>
            </a:r>
            <a:endParaRPr lang="en-US" altLang="zh-CN" dirty="0"/>
          </a:p>
          <a:p>
            <a:r>
              <a:rPr lang="zh-CN" altLang="en-US" dirty="0"/>
              <a:t>铜，金，镍钛合金</a:t>
            </a:r>
          </a:p>
        </p:txBody>
      </p:sp>
      <p:pic>
        <p:nvPicPr>
          <p:cNvPr id="6" name="Picture 2" descr="æ¥çæºå¾å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01" t="17829" r="21830" b="69203"/>
          <a:stretch/>
        </p:blipFill>
        <p:spPr bwMode="auto">
          <a:xfrm>
            <a:off x="3690727" y="1946031"/>
            <a:ext cx="256103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3371045" y="4613030"/>
            <a:ext cx="349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碳膜，金膜，镍钛合金膜支持膜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4845" y="1946031"/>
            <a:ext cx="1953691" cy="22764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85844" y="4460630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超薄碳膜</a:t>
            </a:r>
            <a:endParaRPr lang="en-US" altLang="zh-CN" dirty="0"/>
          </a:p>
          <a:p>
            <a:r>
              <a:rPr lang="zh-CN" altLang="en-US" dirty="0"/>
              <a:t>石墨烯</a:t>
            </a:r>
            <a:endParaRPr lang="en-US" altLang="zh-CN" dirty="0"/>
          </a:p>
          <a:p>
            <a:r>
              <a:rPr lang="zh-CN" altLang="en-US" dirty="0"/>
              <a:t>氧化石墨烯</a:t>
            </a:r>
          </a:p>
        </p:txBody>
      </p:sp>
    </p:spTree>
    <p:extLst>
      <p:ext uri="{BB962C8B-B14F-4D97-AF65-F5344CB8AC3E}">
        <p14:creationId xmlns:p14="http://schemas.microsoft.com/office/powerpoint/2010/main" val="98454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 smtClean="0"/>
              <a:t>相位板的影响</a:t>
            </a:r>
            <a:endParaRPr lang="zh-CN" altLang="en-US" dirty="0"/>
          </a:p>
        </p:txBody>
      </p:sp>
      <p:pic>
        <p:nvPicPr>
          <p:cNvPr id="2050" name="Picture 2" descr="https://ars.els-cdn.com/content/image/1-s2.0-S1047847718300030-gr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02"/>
          <a:stretch/>
        </p:blipFill>
        <p:spPr bwMode="auto">
          <a:xfrm>
            <a:off x="1924554" y="1752601"/>
            <a:ext cx="8271006" cy="466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4657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ars.els-cdn.com/content/image/1-s2.0-S0959440X1730043X-gr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351084"/>
            <a:ext cx="8401677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 smtClean="0"/>
              <a:t>应用相位板的冷冻电镜重构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15431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1" y="1524001"/>
            <a:ext cx="7858125" cy="4698919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8839200" y="1295400"/>
            <a:ext cx="457200" cy="1066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620126" y="762000"/>
            <a:ext cx="1362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Phase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plate</a:t>
            </a:r>
            <a:endParaRPr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 smtClean="0"/>
              <a:t>相位板的理论知识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6312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524730"/>
            <a:ext cx="3821006" cy="6353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133600"/>
            <a:ext cx="4642669" cy="107005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999" y="3594788"/>
            <a:ext cx="4886324" cy="9214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0801" y="5410200"/>
            <a:ext cx="6981823" cy="963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5801" y="4838700"/>
            <a:ext cx="2562225" cy="571500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dirty="0"/>
              <a:t>相位板的理</a:t>
            </a:r>
            <a:r>
              <a:rPr lang="zh-CN" altLang="en-US" dirty="0" smtClean="0"/>
              <a:t>论知识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76555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dirty="0"/>
              <a:t>相位板的理</a:t>
            </a:r>
            <a:r>
              <a:rPr lang="zh-CN" altLang="en-US" dirty="0" smtClean="0"/>
              <a:t>论知识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1" y="1524000"/>
            <a:ext cx="6981823" cy="9630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593372"/>
            <a:ext cx="4474228" cy="83562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81200" y="3909646"/>
            <a:ext cx="764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如果</a:t>
            </a:r>
            <a:r>
              <a:rPr lang="en-US" altLang="zh-CN" dirty="0"/>
              <a:t>C</a:t>
            </a:r>
            <a:r>
              <a:rPr lang="en-US" altLang="zh-CN" baseline="-25000" dirty="0"/>
              <a:t>S</a:t>
            </a:r>
            <a:r>
              <a:rPr lang="en-US" altLang="zh-CN" dirty="0"/>
              <a:t>=0</a:t>
            </a:r>
            <a:r>
              <a:rPr lang="zh-CN" altLang="en-US" dirty="0"/>
              <a:t>，则</a:t>
            </a:r>
            <a:r>
              <a:rPr lang="en-US" altLang="zh-CN" dirty="0" err="1"/>
              <a:t>cos</a:t>
            </a:r>
            <a:r>
              <a:rPr lang="zh-CN" altLang="en-US" dirty="0"/>
              <a:t>函数是个欠焦量为变量的偶函</a:t>
            </a:r>
            <a:r>
              <a:rPr lang="zh-CN" altLang="en-US" dirty="0" smtClean="0"/>
              <a:t>数，则正焦与欠焦效应相同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09306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ars.els-cdn.com/content/image/1-s2.0-S0969212617302617-gr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1" y="1752600"/>
            <a:ext cx="851299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dirty="0"/>
              <a:t>相位板的理</a:t>
            </a:r>
            <a:r>
              <a:rPr lang="zh-CN" altLang="en-US" dirty="0" smtClean="0"/>
              <a:t>论知识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9689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进一步总结：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6570517" y="276635"/>
            <a:ext cx="5167335" cy="625198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956" y="1566120"/>
            <a:ext cx="3157415" cy="47109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4476" y="1991413"/>
            <a:ext cx="2734367" cy="49703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57" y="3023928"/>
            <a:ext cx="6262860" cy="452566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262" y="4116059"/>
            <a:ext cx="5340550" cy="41801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392" y="4534077"/>
            <a:ext cx="6489002" cy="435019"/>
          </a:xfrm>
          <a:prstGeom prst="rect">
            <a:avLst/>
          </a:prstGeom>
        </p:spPr>
      </p:pic>
      <p:cxnSp>
        <p:nvCxnSpPr>
          <p:cNvPr id="22" name="直接箭头连接符 21"/>
          <p:cNvCxnSpPr/>
          <p:nvPr/>
        </p:nvCxnSpPr>
        <p:spPr>
          <a:xfrm flipH="1" flipV="1">
            <a:off x="6570517" y="4534077"/>
            <a:ext cx="2052373" cy="18273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H="1" flipV="1">
            <a:off x="6570517" y="3250211"/>
            <a:ext cx="2691470" cy="435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flipH="1" flipV="1">
            <a:off x="5076015" y="2071522"/>
            <a:ext cx="4097483" cy="6913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>
            <a:off x="3551659" y="2384363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613018" y="2571520"/>
            <a:ext cx="292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傅里</a:t>
            </a:r>
            <a:r>
              <a:rPr lang="zh-CN" altLang="en-US" dirty="0" smtClean="0"/>
              <a:t>叶变换；卷积</a:t>
            </a:r>
            <a:r>
              <a:rPr lang="en-US" altLang="zh-CN" dirty="0" smtClean="0"/>
              <a:t>CTF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3534106" y="3484222"/>
            <a:ext cx="3841" cy="69579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3595465" y="3671379"/>
            <a:ext cx="292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反</a:t>
            </a:r>
            <a:r>
              <a:rPr lang="zh-CN" altLang="en-US" dirty="0" smtClean="0"/>
              <a:t>傅</a:t>
            </a:r>
            <a:r>
              <a:rPr lang="zh-CN" altLang="en-US" dirty="0"/>
              <a:t>里</a:t>
            </a:r>
            <a:r>
              <a:rPr lang="zh-CN" altLang="en-US" dirty="0" smtClean="0"/>
              <a:t>叶变换；取振幅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018" y="5394051"/>
            <a:ext cx="5250137" cy="395529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57353" y="6182782"/>
            <a:ext cx="2926672" cy="46794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65850" y="5812487"/>
            <a:ext cx="3909677" cy="40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9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冷冻电镜数据收集</a:t>
            </a:r>
            <a:endParaRPr lang="zh-CN" altLang="en-US" dirty="0"/>
          </a:p>
        </p:txBody>
      </p:sp>
      <p:pic>
        <p:nvPicPr>
          <p:cNvPr id="5" name="Picture 2" descr="H:\20181117\map9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7" t="7556" r="17298" b="6787"/>
          <a:stretch/>
        </p:blipFill>
        <p:spPr bwMode="auto">
          <a:xfrm>
            <a:off x="4038598" y="1878448"/>
            <a:ext cx="3505201" cy="298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n external file that holds a picture, illustration, etc.&#10;Object name is 41467_2019_10368_Fig1_HTML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25" b="45792"/>
          <a:stretch/>
        </p:blipFill>
        <p:spPr bwMode="auto">
          <a:xfrm>
            <a:off x="7970619" y="1821012"/>
            <a:ext cx="3573677" cy="3150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09" y="1878448"/>
            <a:ext cx="2986497" cy="2862576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V="1">
            <a:off x="2497015" y="1878448"/>
            <a:ext cx="1369291" cy="9790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2497015" y="2857500"/>
            <a:ext cx="1369291" cy="20054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6770069" y="1904824"/>
            <a:ext cx="1369291" cy="9790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6770069" y="2883876"/>
            <a:ext cx="1369291" cy="20054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83677" y="5240215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</a:t>
            </a:r>
            <a:r>
              <a:rPr lang="zh-CN" altLang="en-US" dirty="0" smtClean="0"/>
              <a:t>冻载网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771290" y="5101715"/>
            <a:ext cx="2174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低倍下的冷冻照片（</a:t>
            </a:r>
            <a:r>
              <a:rPr lang="en-US" altLang="zh-CN" dirty="0" smtClean="0"/>
              <a:t>square</a:t>
            </a:r>
            <a:r>
              <a:rPr lang="zh-CN" altLang="en-US" dirty="0" smtClean="0"/>
              <a:t>，</a:t>
            </a:r>
            <a:r>
              <a:rPr lang="en-US" altLang="zh-CN" dirty="0" smtClean="0"/>
              <a:t>2700X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8670140" y="5084130"/>
            <a:ext cx="2174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高倍下的冷冻照片（</a:t>
            </a:r>
            <a:r>
              <a:rPr lang="en-US" altLang="zh-CN" dirty="0" smtClean="0"/>
              <a:t>hole</a:t>
            </a:r>
            <a:r>
              <a:rPr lang="zh-CN" altLang="en-US" dirty="0" smtClean="0"/>
              <a:t>，</a:t>
            </a:r>
            <a:r>
              <a:rPr lang="en-US" altLang="zh-CN" dirty="0" smtClean="0"/>
              <a:t>23000X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383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课程内容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冷冻制样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电</a:t>
            </a:r>
            <a:r>
              <a:rPr lang="zh-CN" altLang="en-US" dirty="0">
                <a:solidFill>
                  <a:srgbClr val="FF0000"/>
                </a:solidFill>
              </a:rPr>
              <a:t>子显微镜的基本构造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 smtClean="0"/>
              <a:t>电</a:t>
            </a:r>
            <a:r>
              <a:rPr lang="zh-CN" altLang="en-US" dirty="0"/>
              <a:t>子的几何光学与成像原</a:t>
            </a:r>
            <a:r>
              <a:rPr lang="zh-CN" altLang="en-US" dirty="0" smtClean="0"/>
              <a:t>理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389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8"/>
          <a:stretch>
            <a:fillRect/>
          </a:stretch>
        </p:blipFill>
        <p:spPr>
          <a:xfrm>
            <a:off x="2881973" y="1462693"/>
            <a:ext cx="6428053" cy="509644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电子显微镜的基本构造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9633235" y="3159577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高压系统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95616" y="2895370"/>
            <a:ext cx="1663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电镜成像系统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9534563" y="1577685"/>
            <a:ext cx="6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空调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9561443" y="5495217"/>
            <a:ext cx="96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计算机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3657600" y="1453901"/>
            <a:ext cx="1709530" cy="45095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0" idx="1"/>
          </p:cNvCxnSpPr>
          <p:nvPr/>
        </p:nvCxnSpPr>
        <p:spPr>
          <a:xfrm flipH="1">
            <a:off x="7046843" y="1762351"/>
            <a:ext cx="2487720" cy="1190859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" idx="1"/>
          </p:cNvCxnSpPr>
          <p:nvPr/>
        </p:nvCxnSpPr>
        <p:spPr>
          <a:xfrm flipH="1">
            <a:off x="8856328" y="3344243"/>
            <a:ext cx="776907" cy="71663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1" idx="1"/>
          </p:cNvCxnSpPr>
          <p:nvPr/>
        </p:nvCxnSpPr>
        <p:spPr>
          <a:xfrm flipH="1" flipV="1">
            <a:off x="6069871" y="4838717"/>
            <a:ext cx="3491572" cy="8411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9" idx="3"/>
            <a:endCxn id="12" idx="1"/>
          </p:cNvCxnSpPr>
          <p:nvPr/>
        </p:nvCxnSpPr>
        <p:spPr>
          <a:xfrm>
            <a:off x="2558764" y="3080036"/>
            <a:ext cx="1098836" cy="6286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51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3646460" y="1469643"/>
            <a:ext cx="4136208" cy="500441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电镜成像系统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42516" y="1848193"/>
            <a:ext cx="34312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电子枪：发射电子，产生光源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聚光镜：聚焦电子，产生平行光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样品台：放置样品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物镜：聚焦电子，成像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中间镜：放大像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投影镜：进一步放大像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荧光屏：像平面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相机：像采集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r="60843" b="10994"/>
          <a:stretch>
            <a:fillRect/>
          </a:stretch>
        </p:blipFill>
        <p:spPr>
          <a:xfrm>
            <a:off x="1168958" y="1612197"/>
            <a:ext cx="2019718" cy="5133172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 flipV="1">
            <a:off x="1787769" y="1690688"/>
            <a:ext cx="2451798" cy="3290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492262" y="6474063"/>
            <a:ext cx="1004835" cy="27130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677960" y="6108055"/>
            <a:ext cx="761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screen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6691857" y="6412431"/>
            <a:ext cx="950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recorder</a:t>
            </a:r>
            <a:endParaRPr lang="zh-CN" altLang="en-US" sz="1600" dirty="0"/>
          </a:p>
        </p:txBody>
      </p:sp>
      <p:cxnSp>
        <p:nvCxnSpPr>
          <p:cNvPr id="11" name="直接箭头连接符 10"/>
          <p:cNvCxnSpPr>
            <a:endCxn id="17" idx="1"/>
          </p:cNvCxnSpPr>
          <p:nvPr/>
        </p:nvCxnSpPr>
        <p:spPr>
          <a:xfrm flipV="1">
            <a:off x="1787769" y="2644537"/>
            <a:ext cx="2451798" cy="358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左大括号 16"/>
          <p:cNvSpPr/>
          <p:nvPr/>
        </p:nvSpPr>
        <p:spPr>
          <a:xfrm>
            <a:off x="4239567" y="2351314"/>
            <a:ext cx="160773" cy="586446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/>
          <p:nvPr/>
        </p:nvCxnSpPr>
        <p:spPr>
          <a:xfrm flipV="1">
            <a:off x="1606899" y="3476730"/>
            <a:ext cx="2713054" cy="4103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左大括号 23"/>
          <p:cNvSpPr/>
          <p:nvPr/>
        </p:nvSpPr>
        <p:spPr>
          <a:xfrm>
            <a:off x="3626617" y="3796811"/>
            <a:ext cx="180871" cy="1368042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/>
          <p:cNvCxnSpPr>
            <a:endCxn id="24" idx="1"/>
          </p:cNvCxnSpPr>
          <p:nvPr/>
        </p:nvCxnSpPr>
        <p:spPr>
          <a:xfrm flipV="1">
            <a:off x="1707382" y="4480832"/>
            <a:ext cx="1919235" cy="2026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>
            <a:off x="1787769" y="5277220"/>
            <a:ext cx="3547068" cy="106329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1811615" y="6340510"/>
            <a:ext cx="3537119" cy="2459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11260080" y="1845515"/>
            <a:ext cx="28646" cy="426254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63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发射电子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电子枪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9130"/>
          <a:stretch>
            <a:fillRect/>
          </a:stretch>
        </p:blipFill>
        <p:spPr>
          <a:xfrm>
            <a:off x="82712" y="1529703"/>
            <a:ext cx="4136208" cy="50044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447" y="2059634"/>
            <a:ext cx="4471201" cy="3608261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2662840" y="1845372"/>
            <a:ext cx="2086140" cy="1309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2662840" y="1881114"/>
            <a:ext cx="1536416" cy="89433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4199256" y="2775449"/>
            <a:ext cx="383458" cy="25129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b="34656"/>
          <a:stretch>
            <a:fillRect/>
          </a:stretch>
        </p:blipFill>
        <p:spPr>
          <a:xfrm flipV="1">
            <a:off x="9325764" y="1551939"/>
            <a:ext cx="2503681" cy="2955203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235472" y="6046674"/>
            <a:ext cx="1358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desaturated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0686053" y="6046674"/>
            <a:ext cx="1143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saturated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/>
          <a:srcRect t="65958"/>
          <a:stretch>
            <a:fillRect/>
          </a:stretch>
        </p:blipFill>
        <p:spPr>
          <a:xfrm flipV="1">
            <a:off x="9325763" y="4507142"/>
            <a:ext cx="2503681" cy="1539532"/>
          </a:xfrm>
          <a:prstGeom prst="rect">
            <a:avLst/>
          </a:prstGeom>
        </p:spPr>
      </p:pic>
      <p:cxnSp>
        <p:nvCxnSpPr>
          <p:cNvPr id="14" name="直接箭头连接符 13"/>
          <p:cNvCxnSpPr/>
          <p:nvPr/>
        </p:nvCxnSpPr>
        <p:spPr>
          <a:xfrm flipV="1">
            <a:off x="7295535" y="2059634"/>
            <a:ext cx="1863963" cy="7158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7295535" y="2072588"/>
            <a:ext cx="67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灯丝</a:t>
            </a:r>
          </a:p>
        </p:txBody>
      </p:sp>
    </p:spTree>
    <p:extLst>
      <p:ext uri="{BB962C8B-B14F-4D97-AF65-F5344CB8AC3E}">
        <p14:creationId xmlns:p14="http://schemas.microsoft.com/office/powerpoint/2010/main" val="929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2319</Words>
  <Application>Microsoft Office PowerPoint</Application>
  <PresentationFormat>宽屏</PresentationFormat>
  <Paragraphs>234</Paragraphs>
  <Slides>57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64" baseType="lpstr">
      <vt:lpstr>等线</vt:lpstr>
      <vt:lpstr>宋体</vt:lpstr>
      <vt:lpstr>微软雅黑</vt:lpstr>
      <vt:lpstr>Arial</vt:lpstr>
      <vt:lpstr>Calibri</vt:lpstr>
      <vt:lpstr>Cambria Math</vt:lpstr>
      <vt:lpstr>Office 主题</vt:lpstr>
      <vt:lpstr>冷冻电镜三维成像原理</vt:lpstr>
      <vt:lpstr>冷冻电镜基本流程</vt:lpstr>
      <vt:lpstr>课程内容</vt:lpstr>
      <vt:lpstr>冷冻制样：仪器</vt:lpstr>
      <vt:lpstr>冷冻制样：载网</vt:lpstr>
      <vt:lpstr>课程内容</vt:lpstr>
      <vt:lpstr>电子显微镜的基本构造</vt:lpstr>
      <vt:lpstr>电镜成像系统</vt:lpstr>
      <vt:lpstr>发射电子——电子枪</vt:lpstr>
      <vt:lpstr>电子枪</vt:lpstr>
      <vt:lpstr>聚焦电子——磁透镜</vt:lpstr>
      <vt:lpstr>聚焦入射电子——聚光镜</vt:lpstr>
      <vt:lpstr>课程内容</vt:lpstr>
      <vt:lpstr>电子与样品的相互作用</vt:lpstr>
      <vt:lpstr>相位栅近似</vt:lpstr>
      <vt:lpstr>弱相位近似</vt:lpstr>
      <vt:lpstr>聚焦出射电子：物镜</vt:lpstr>
      <vt:lpstr>几何电子光学：惠更斯原理</vt:lpstr>
      <vt:lpstr>几何电子光学：二维物体对波函数的调制</vt:lpstr>
      <vt:lpstr>几何电子光学：菲涅耳衍射</vt:lpstr>
      <vt:lpstr>PowerPoint 演示文稿</vt:lpstr>
      <vt:lpstr>PowerPoint 演示文稿</vt:lpstr>
      <vt:lpstr>物镜与后焦面</vt:lpstr>
      <vt:lpstr>放大像——中间镜与投影镜</vt:lpstr>
      <vt:lpstr>像平面</vt:lpstr>
      <vt:lpstr>“看”见电子——相机</vt:lpstr>
      <vt:lpstr>总结：</vt:lpstr>
      <vt:lpstr>磁透镜像差与CTF函数</vt:lpstr>
      <vt:lpstr>磁透镜像差——色差</vt:lpstr>
      <vt:lpstr>磁透镜像差——慧差</vt:lpstr>
      <vt:lpstr>磁透镜像差——球差</vt:lpstr>
      <vt:lpstr>磁透镜像差——畸变</vt:lpstr>
      <vt:lpstr>磁透镜像差——像散</vt:lpstr>
      <vt:lpstr>磁透镜像差的误差分析（近原子分辨率）</vt:lpstr>
      <vt:lpstr>磁透镜像差——球差带来的散射角变化</vt:lpstr>
      <vt:lpstr>磁透镜像差——样品厚度带来的散射角变化</vt:lpstr>
      <vt:lpstr>磁透镜像差——离焦带来的散射角变化</vt:lpstr>
      <vt:lpstr>磁透镜像差带来的总的相位变化</vt:lpstr>
      <vt:lpstr>磁透镜像差——像散的影响</vt:lpstr>
      <vt:lpstr>磁透镜像差——像散的影响</vt:lpstr>
      <vt:lpstr>磁透镜像差——振幅衬度修正</vt:lpstr>
      <vt:lpstr>磁透镜像差——衰减修正</vt:lpstr>
      <vt:lpstr>衬度传递函数：信息极限</vt:lpstr>
      <vt:lpstr>CTF中的欠焦与衬度</vt:lpstr>
      <vt:lpstr>总结：</vt:lpstr>
      <vt:lpstr>衬度传递函数：舍尔策聚焦</vt:lpstr>
      <vt:lpstr>PowerPoint 演示文稿</vt:lpstr>
      <vt:lpstr>衬度传递函数：点分辨率</vt:lpstr>
      <vt:lpstr>提高衬度：相位板</vt:lpstr>
      <vt:lpstr>相位板的影响</vt:lpstr>
      <vt:lpstr>应用相位板的冷冻电镜重构</vt:lpstr>
      <vt:lpstr>相位板的理论知识</vt:lpstr>
      <vt:lpstr>相位板的理论知识</vt:lpstr>
      <vt:lpstr>相位板的理论知识</vt:lpstr>
      <vt:lpstr>相位板的理论知识</vt:lpstr>
      <vt:lpstr>进一步总结：</vt:lpstr>
      <vt:lpstr>冷冻电镜数据收集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冷冻电镜三维成像原理</dc:title>
  <dc:creator>wyw</dc:creator>
  <cp:lastModifiedBy>wyw</cp:lastModifiedBy>
  <cp:revision>48</cp:revision>
  <dcterms:created xsi:type="dcterms:W3CDTF">2022-09-17T10:21:18Z</dcterms:created>
  <dcterms:modified xsi:type="dcterms:W3CDTF">2023-08-24T08:25:36Z</dcterms:modified>
</cp:coreProperties>
</file>

<file path=docProps/thumbnail.jpeg>
</file>